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media/image12.jpg" ContentType="image/png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061" r:id="rId1"/>
  </p:sldMasterIdLst>
  <p:notesMasterIdLst>
    <p:notesMasterId r:id="rId29"/>
  </p:notesMasterIdLst>
  <p:sldIdLst>
    <p:sldId id="279" r:id="rId2"/>
    <p:sldId id="257" r:id="rId3"/>
    <p:sldId id="261" r:id="rId4"/>
    <p:sldId id="262" r:id="rId5"/>
    <p:sldId id="277" r:id="rId6"/>
    <p:sldId id="280" r:id="rId7"/>
    <p:sldId id="288" r:id="rId8"/>
    <p:sldId id="291" r:id="rId9"/>
    <p:sldId id="292" r:id="rId10"/>
    <p:sldId id="290" r:id="rId11"/>
    <p:sldId id="293" r:id="rId12"/>
    <p:sldId id="294" r:id="rId13"/>
    <p:sldId id="299" r:id="rId14"/>
    <p:sldId id="297" r:id="rId15"/>
    <p:sldId id="298" r:id="rId16"/>
    <p:sldId id="301" r:id="rId17"/>
    <p:sldId id="264" r:id="rId18"/>
    <p:sldId id="295" r:id="rId19"/>
    <p:sldId id="269" r:id="rId20"/>
    <p:sldId id="270" r:id="rId21"/>
    <p:sldId id="271" r:id="rId22"/>
    <p:sldId id="302" r:id="rId23"/>
    <p:sldId id="274" r:id="rId24"/>
    <p:sldId id="275" r:id="rId25"/>
    <p:sldId id="272" r:id="rId26"/>
    <p:sldId id="268" r:id="rId27"/>
    <p:sldId id="276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7437"/>
    <p:restoredTop sz="94646"/>
  </p:normalViewPr>
  <p:slideViewPr>
    <p:cSldViewPr snapToGrid="0" snapToObjects="1">
      <p:cViewPr varScale="1">
        <p:scale>
          <a:sx n="49" d="100"/>
          <a:sy n="49" d="100"/>
        </p:scale>
        <p:origin x="208" y="1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B3562C1-53E2-4339-9D7C-530BAC5BCD85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2B291D61-1C13-4E06-B2B7-864D02B3C794}">
      <dgm:prSet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PART 1: Identifying Strengths and Weaknesses (LO2)</a:t>
          </a:r>
        </a:p>
      </dgm:t>
    </dgm:pt>
    <dgm:pt modelId="{6FDC0060-3604-4446-8A68-7D055F7AC303}" type="parTrans" cxnId="{3B42430B-AAF5-4CB4-B512-BEB2B9264AF6}">
      <dgm:prSet/>
      <dgm:spPr/>
      <dgm:t>
        <a:bodyPr/>
        <a:lstStyle/>
        <a:p>
          <a:endParaRPr lang="en-US"/>
        </a:p>
      </dgm:t>
    </dgm:pt>
    <dgm:pt modelId="{A9FE1B07-32D2-4254-A16A-C3590DB8A49E}" type="sibTrans" cxnId="{3B42430B-AAF5-4CB4-B512-BEB2B9264AF6}">
      <dgm:prSet/>
      <dgm:spPr/>
      <dgm:t>
        <a:bodyPr/>
        <a:lstStyle/>
        <a:p>
          <a:endParaRPr lang="en-US"/>
        </a:p>
      </dgm:t>
    </dgm:pt>
    <dgm:pt modelId="{1E6ADE61-01A9-1248-A726-0A15D8038DCE}">
      <dgm:prSet/>
      <dgm:spPr/>
      <dgm:t>
        <a:bodyPr/>
        <a:lstStyle/>
        <a:p>
          <a:pPr rtl="0"/>
          <a:r>
            <a:rPr lang="en-US" dirty="0">
              <a:solidFill>
                <a:schemeClr val="bg1"/>
              </a:solidFill>
            </a:rPr>
            <a:t>PART 2: Navigating the Career Zone (LO3) </a:t>
          </a:r>
        </a:p>
      </dgm:t>
    </dgm:pt>
    <dgm:pt modelId="{F7A4D90D-46A8-F94E-88FF-A5BEA5D7B0F3}" type="parTrans" cxnId="{22D7A3C0-9656-E648-A4F6-17324434F41C}">
      <dgm:prSet/>
      <dgm:spPr/>
      <dgm:t>
        <a:bodyPr/>
        <a:lstStyle/>
        <a:p>
          <a:endParaRPr lang="en-GB"/>
        </a:p>
      </dgm:t>
    </dgm:pt>
    <dgm:pt modelId="{79E32BCD-8F30-AC43-A73F-C7AAF990C34F}" type="sibTrans" cxnId="{22D7A3C0-9656-E648-A4F6-17324434F41C}">
      <dgm:prSet/>
      <dgm:spPr/>
      <dgm:t>
        <a:bodyPr/>
        <a:lstStyle/>
        <a:p>
          <a:endParaRPr lang="en-GB"/>
        </a:p>
      </dgm:t>
    </dgm:pt>
    <dgm:pt modelId="{FA49DBC0-FDB5-B54D-8F93-81E6A259FF51}" type="pres">
      <dgm:prSet presAssocID="{8B3562C1-53E2-4339-9D7C-530BAC5BCD85}" presName="linear" presStyleCnt="0">
        <dgm:presLayoutVars>
          <dgm:animLvl val="lvl"/>
          <dgm:resizeHandles val="exact"/>
        </dgm:presLayoutVars>
      </dgm:prSet>
      <dgm:spPr/>
    </dgm:pt>
    <dgm:pt modelId="{61570FBB-0013-B240-9572-5B4E83351D33}" type="pres">
      <dgm:prSet presAssocID="{2B291D61-1C13-4E06-B2B7-864D02B3C794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7E72413A-CC64-8640-A48C-9360D1AA841D}" type="pres">
      <dgm:prSet presAssocID="{A9FE1B07-32D2-4254-A16A-C3590DB8A49E}" presName="spacer" presStyleCnt="0"/>
      <dgm:spPr/>
    </dgm:pt>
    <dgm:pt modelId="{74633C9B-6558-CD4A-9B12-406F7A04891B}" type="pres">
      <dgm:prSet presAssocID="{1E6ADE61-01A9-1248-A726-0A15D8038DCE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3B42430B-AAF5-4CB4-B512-BEB2B9264AF6}" srcId="{8B3562C1-53E2-4339-9D7C-530BAC5BCD85}" destId="{2B291D61-1C13-4E06-B2B7-864D02B3C794}" srcOrd="0" destOrd="0" parTransId="{6FDC0060-3604-4446-8A68-7D055F7AC303}" sibTransId="{A9FE1B07-32D2-4254-A16A-C3590DB8A49E}"/>
    <dgm:cxn modelId="{E0660E65-E91D-7B40-B59E-E9CA2E7C3D7C}" type="presOf" srcId="{8B3562C1-53E2-4339-9D7C-530BAC5BCD85}" destId="{FA49DBC0-FDB5-B54D-8F93-81E6A259FF51}" srcOrd="0" destOrd="0" presId="urn:microsoft.com/office/officeart/2005/8/layout/vList2"/>
    <dgm:cxn modelId="{FF966A97-74B1-C040-BA97-548939BF3947}" type="presOf" srcId="{1E6ADE61-01A9-1248-A726-0A15D8038DCE}" destId="{74633C9B-6558-CD4A-9B12-406F7A04891B}" srcOrd="0" destOrd="0" presId="urn:microsoft.com/office/officeart/2005/8/layout/vList2"/>
    <dgm:cxn modelId="{22D7A3C0-9656-E648-A4F6-17324434F41C}" srcId="{8B3562C1-53E2-4339-9D7C-530BAC5BCD85}" destId="{1E6ADE61-01A9-1248-A726-0A15D8038DCE}" srcOrd="1" destOrd="0" parTransId="{F7A4D90D-46A8-F94E-88FF-A5BEA5D7B0F3}" sibTransId="{79E32BCD-8F30-AC43-A73F-C7AAF990C34F}"/>
    <dgm:cxn modelId="{9BE550F2-A26D-4D43-BD43-C3D276057B42}" type="presOf" srcId="{2B291D61-1C13-4E06-B2B7-864D02B3C794}" destId="{61570FBB-0013-B240-9572-5B4E83351D33}" srcOrd="0" destOrd="0" presId="urn:microsoft.com/office/officeart/2005/8/layout/vList2"/>
    <dgm:cxn modelId="{74BD2540-6CF5-4C4D-97F3-CE2CD82A279B}" type="presParOf" srcId="{FA49DBC0-FDB5-B54D-8F93-81E6A259FF51}" destId="{61570FBB-0013-B240-9572-5B4E83351D33}" srcOrd="0" destOrd="0" presId="urn:microsoft.com/office/officeart/2005/8/layout/vList2"/>
    <dgm:cxn modelId="{94069095-69DD-EC4E-965A-45CBC09405AC}" type="presParOf" srcId="{FA49DBC0-FDB5-B54D-8F93-81E6A259FF51}" destId="{7E72413A-CC64-8640-A48C-9360D1AA841D}" srcOrd="1" destOrd="0" presId="urn:microsoft.com/office/officeart/2005/8/layout/vList2"/>
    <dgm:cxn modelId="{B8552DBB-3BA2-8F40-82B9-7905273971EB}" type="presParOf" srcId="{FA49DBC0-FDB5-B54D-8F93-81E6A259FF51}" destId="{74633C9B-6558-CD4A-9B12-406F7A04891B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570FBB-0013-B240-9572-5B4E83351D33}">
      <dsp:nvSpPr>
        <dsp:cNvPr id="0" name=""/>
        <dsp:cNvSpPr/>
      </dsp:nvSpPr>
      <dsp:spPr>
        <a:xfrm>
          <a:off x="0" y="40031"/>
          <a:ext cx="6545199" cy="2309579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 dirty="0">
              <a:solidFill>
                <a:schemeClr val="bg1"/>
              </a:solidFill>
            </a:rPr>
            <a:t>PART 1: Identifying Strengths and Weaknesses (LO2)</a:t>
          </a:r>
        </a:p>
      </dsp:txBody>
      <dsp:txXfrm>
        <a:off x="112744" y="152775"/>
        <a:ext cx="6319711" cy="2084091"/>
      </dsp:txXfrm>
    </dsp:sp>
    <dsp:sp modelId="{74633C9B-6558-CD4A-9B12-406F7A04891B}">
      <dsp:nvSpPr>
        <dsp:cNvPr id="0" name=""/>
        <dsp:cNvSpPr/>
      </dsp:nvSpPr>
      <dsp:spPr>
        <a:xfrm>
          <a:off x="0" y="2470571"/>
          <a:ext cx="6545199" cy="2309579"/>
        </a:xfrm>
        <a:prstGeom prst="roundRect">
          <a:avLst/>
        </a:prstGeom>
        <a:gradFill rotWithShape="0">
          <a:gsLst>
            <a:gs pos="0">
              <a:schemeClr val="accent2">
                <a:hueOff val="1613584"/>
                <a:satOff val="-856"/>
                <a:lumOff val="5685"/>
                <a:alphaOff val="0"/>
                <a:tint val="98000"/>
                <a:lumMod val="100000"/>
              </a:schemeClr>
            </a:gs>
            <a:gs pos="100000">
              <a:schemeClr val="accent2">
                <a:hueOff val="1613584"/>
                <a:satOff val="-856"/>
                <a:lumOff val="5685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marL="0" lvl="0" indent="0" algn="l" defTabSz="1866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 dirty="0">
              <a:solidFill>
                <a:schemeClr val="bg1"/>
              </a:solidFill>
            </a:rPr>
            <a:t>PART 2: Navigating the Career Zone (LO3) </a:t>
          </a:r>
        </a:p>
      </dsp:txBody>
      <dsp:txXfrm>
        <a:off x="112744" y="2583315"/>
        <a:ext cx="6319711" cy="208409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E7C4AF-04F1-5F44-824D-82A90AACCBD1}" type="datetimeFigureOut">
              <a:rPr lang="en-GB" smtClean="0"/>
              <a:t>06/02/2023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BC5092-71B5-7F4C-8334-BF7EE61DB2C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57953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BC5092-71B5-7F4C-8334-BF7EE61DB2CA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95557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F71043BC-2D68-9B43-8C4D-3D0E7FE55DF3}" type="datetimeFigureOut">
              <a:rPr lang="en-GB" smtClean="0"/>
              <a:t>06/02/2023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BBC34CF7-B41C-8746-A000-1C568E3366A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71082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043BC-2D68-9B43-8C4D-3D0E7FE55DF3}" type="datetimeFigureOut">
              <a:rPr lang="en-GB" smtClean="0"/>
              <a:t>06/02/2023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34CF7-B41C-8746-A000-1C568E3366A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77759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043BC-2D68-9B43-8C4D-3D0E7FE55DF3}" type="datetimeFigureOut">
              <a:rPr lang="en-GB" smtClean="0"/>
              <a:t>06/02/2023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34CF7-B41C-8746-A000-1C568E3366A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19857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043BC-2D68-9B43-8C4D-3D0E7FE55DF3}" type="datetimeFigureOut">
              <a:rPr lang="en-GB" smtClean="0"/>
              <a:t>06/02/2023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34CF7-B41C-8746-A000-1C568E3366A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279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043BC-2D68-9B43-8C4D-3D0E7FE55DF3}" type="datetimeFigureOut">
              <a:rPr lang="en-GB" smtClean="0"/>
              <a:t>06/02/2023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34CF7-B41C-8746-A000-1C568E3366A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83553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043BC-2D68-9B43-8C4D-3D0E7FE55DF3}" type="datetimeFigureOut">
              <a:rPr lang="en-GB" smtClean="0"/>
              <a:t>06/02/2023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34CF7-B41C-8746-A000-1C568E3366A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07992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043BC-2D68-9B43-8C4D-3D0E7FE55DF3}" type="datetimeFigureOut">
              <a:rPr lang="en-GB" smtClean="0"/>
              <a:t>06/02/2023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34CF7-B41C-8746-A000-1C568E3366A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40801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043BC-2D68-9B43-8C4D-3D0E7FE55DF3}" type="datetimeFigureOut">
              <a:rPr lang="en-GB" smtClean="0"/>
              <a:t>06/02/2023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34CF7-B41C-8746-A000-1C568E3366A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2680895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043BC-2D68-9B43-8C4D-3D0E7FE55DF3}" type="datetimeFigureOut">
              <a:rPr lang="en-GB" smtClean="0"/>
              <a:t>06/02/2023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34CF7-B41C-8746-A000-1C568E3366A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54827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043BC-2D68-9B43-8C4D-3D0E7FE55DF3}" type="datetimeFigureOut">
              <a:rPr lang="en-GB" smtClean="0"/>
              <a:t>06/02/2023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34CF7-B41C-8746-A000-1C568E3366A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45657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043BC-2D68-9B43-8C4D-3D0E7FE55DF3}" type="datetimeFigureOut">
              <a:rPr lang="en-GB" smtClean="0"/>
              <a:t>06/02/2023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34CF7-B41C-8746-A000-1C568E3366A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10834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043BC-2D68-9B43-8C4D-3D0E7FE55DF3}" type="datetimeFigureOut">
              <a:rPr lang="en-GB" smtClean="0"/>
              <a:t>06/02/2023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34CF7-B41C-8746-A000-1C568E3366A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87674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043BC-2D68-9B43-8C4D-3D0E7FE55DF3}" type="datetimeFigureOut">
              <a:rPr lang="en-GB" smtClean="0"/>
              <a:t>06/02/2023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34CF7-B41C-8746-A000-1C568E3366A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50636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043BC-2D68-9B43-8C4D-3D0E7FE55DF3}" type="datetimeFigureOut">
              <a:rPr lang="en-GB" smtClean="0"/>
              <a:t>06/02/2023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34CF7-B41C-8746-A000-1C568E3366A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20231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043BC-2D68-9B43-8C4D-3D0E7FE55DF3}" type="datetimeFigureOut">
              <a:rPr lang="en-GB" smtClean="0"/>
              <a:t>06/02/2023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34CF7-B41C-8746-A000-1C568E3366A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62445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043BC-2D68-9B43-8C4D-3D0E7FE55DF3}" type="datetimeFigureOut">
              <a:rPr lang="en-GB" smtClean="0"/>
              <a:t>06/02/2023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34CF7-B41C-8746-A000-1C568E3366A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23062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043BC-2D68-9B43-8C4D-3D0E7FE55DF3}" type="datetimeFigureOut">
              <a:rPr lang="en-GB" smtClean="0"/>
              <a:t>06/02/2023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34CF7-B41C-8746-A000-1C568E3366A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41667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F71043BC-2D68-9B43-8C4D-3D0E7FE55DF3}" type="datetimeFigureOut">
              <a:rPr lang="en-GB" smtClean="0"/>
              <a:t>06/02/2023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BC34CF7-B41C-8746-A000-1C568E3366A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689390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62" r:id="rId1"/>
    <p:sldLayoutId id="2147484063" r:id="rId2"/>
    <p:sldLayoutId id="2147484064" r:id="rId3"/>
    <p:sldLayoutId id="2147484065" r:id="rId4"/>
    <p:sldLayoutId id="2147484066" r:id="rId5"/>
    <p:sldLayoutId id="2147484067" r:id="rId6"/>
    <p:sldLayoutId id="2147484068" r:id="rId7"/>
    <p:sldLayoutId id="2147484069" r:id="rId8"/>
    <p:sldLayoutId id="2147484070" r:id="rId9"/>
    <p:sldLayoutId id="2147484071" r:id="rId10"/>
    <p:sldLayoutId id="2147484072" r:id="rId11"/>
    <p:sldLayoutId id="2147484073" r:id="rId12"/>
    <p:sldLayoutId id="2147484074" r:id="rId13"/>
    <p:sldLayoutId id="2147484075" r:id="rId14"/>
    <p:sldLayoutId id="2147484076" r:id="rId15"/>
    <p:sldLayoutId id="2147484077" r:id="rId16"/>
    <p:sldLayoutId id="2147484078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4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25130-521A-B046-9559-4D88855A96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22013" y="434798"/>
            <a:ext cx="10396478" cy="2421464"/>
          </a:xfrm>
        </p:spPr>
        <p:txBody>
          <a:bodyPr>
            <a:normAutofit/>
          </a:bodyPr>
          <a:lstStyle/>
          <a:p>
            <a:pPr algn="ctr"/>
            <a:r>
              <a:rPr lang="en-GB" sz="4300" b="1" dirty="0">
                <a:latin typeface="+mn-lt"/>
              </a:rPr>
              <a:t>Professional Development Skills 1</a:t>
            </a:r>
            <a:br>
              <a:rPr lang="en-GB" sz="4300" b="1" dirty="0">
                <a:latin typeface="+mn-lt"/>
              </a:rPr>
            </a:br>
            <a:br>
              <a:rPr lang="en-GB" sz="2000" b="1" dirty="0">
                <a:latin typeface="+mn-lt"/>
              </a:rPr>
            </a:br>
            <a:r>
              <a:rPr lang="en-GB" sz="2000" b="1" dirty="0">
                <a:latin typeface="+mn-lt"/>
              </a:rPr>
              <a:t> </a:t>
            </a:r>
            <a:r>
              <a:rPr lang="en-GB" sz="4300" b="1" dirty="0">
                <a:latin typeface="+mn-lt"/>
              </a:rPr>
              <a:t>Week 4 – Station 4: Narrowing down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A1CDE92-174F-0245-83EB-155A8EDCF6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85944" y="3105391"/>
            <a:ext cx="9072533" cy="2990609"/>
          </a:xfrm>
        </p:spPr>
        <p:txBody>
          <a:bodyPr>
            <a:noAutofit/>
          </a:bodyPr>
          <a:lstStyle/>
          <a:p>
            <a:pPr algn="l"/>
            <a:r>
              <a:rPr lang="en-GB" sz="3000" b="1" dirty="0"/>
              <a:t>Lecturer: </a:t>
            </a:r>
            <a:r>
              <a:rPr lang="en-GB" sz="3000" dirty="0"/>
              <a:t>… </a:t>
            </a:r>
          </a:p>
          <a:p>
            <a:pPr algn="l"/>
            <a:r>
              <a:rPr lang="en-GB" sz="3000" b="1" dirty="0"/>
              <a:t>Email: </a:t>
            </a:r>
            <a:r>
              <a:rPr lang="en-GB" sz="3000" dirty="0"/>
              <a:t>…</a:t>
            </a:r>
          </a:p>
          <a:p>
            <a:pPr algn="l"/>
            <a:endParaRPr lang="en-GB" sz="3000" dirty="0"/>
          </a:p>
          <a:p>
            <a:pPr algn="l"/>
            <a:r>
              <a:rPr lang="en-GB" sz="3000" b="1" dirty="0"/>
              <a:t>Module Leader: 	</a:t>
            </a:r>
            <a:r>
              <a:rPr lang="en-US" sz="3000" cap="none" dirty="0"/>
              <a:t>Kenneth Cohen</a:t>
            </a:r>
            <a:endParaRPr lang="en-GB" sz="3000" cap="none" dirty="0"/>
          </a:p>
          <a:p>
            <a:pPr algn="l"/>
            <a:r>
              <a:rPr lang="en-GB" sz="3000" b="1" dirty="0"/>
              <a:t>Email: 					</a:t>
            </a:r>
            <a:r>
              <a:rPr lang="en-GB" sz="3000" cap="none" dirty="0"/>
              <a:t>kenneth.cohen@london.aru.ac.uk</a:t>
            </a:r>
            <a:endParaRPr lang="en-GB" sz="3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B2BFE3-2F1B-C349-8CDF-2C817E2531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43" y="170918"/>
            <a:ext cx="728306" cy="480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0691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D8FA64-F940-4540-BF14-18AA7CF88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7" y="412161"/>
            <a:ext cx="10131425" cy="1456267"/>
          </a:xfrm>
        </p:spPr>
        <p:txBody>
          <a:bodyPr>
            <a:normAutofit fontScale="90000"/>
          </a:bodyPr>
          <a:lstStyle/>
          <a:p>
            <a:pPr algn="ctr"/>
            <a:r>
              <a:rPr lang="en-GB" sz="5000" b="1" dirty="0"/>
              <a:t>Identifying your own strengths and Weaknesses 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C58A13-39E5-C243-B4AF-C64DF8AEBE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43" y="170918"/>
            <a:ext cx="728306" cy="4808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554331C-C28F-5543-960E-7267B7172056}"/>
              </a:ext>
            </a:extLst>
          </p:cNvPr>
          <p:cNvSpPr txBox="1"/>
          <p:nvPr/>
        </p:nvSpPr>
        <p:spPr>
          <a:xfrm>
            <a:off x="1030287" y="2496825"/>
            <a:ext cx="10338776" cy="34009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4450"/>
            <a:r>
              <a:rPr lang="en-GB" sz="3600" dirty="0">
                <a:latin typeface="Calibri" panose="020F0502020204030204" pitchFamily="34" charset="0"/>
                <a:cs typeface="Calibri" panose="020F0502020204030204" pitchFamily="34" charset="0"/>
              </a:rPr>
              <a:t>Spend a few minutes reflecting individually about your strengths and weaknesses. Make a list of 5 of your strengths and 5 of your weaknesses on TASK 4 of the </a:t>
            </a:r>
            <a:r>
              <a:rPr lang="en-GB" sz="3600" b="1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PD1 Week 4 – Worksheet </a:t>
            </a:r>
            <a:r>
              <a:rPr lang="en-GB" sz="3600" dirty="0">
                <a:latin typeface="Calibri" panose="020F0502020204030204" pitchFamily="34" charset="0"/>
                <a:cs typeface="Calibri" panose="020F0502020204030204" pitchFamily="34" charset="0"/>
              </a:rPr>
              <a:t>document.</a:t>
            </a:r>
          </a:p>
          <a:p>
            <a:pPr marL="44450"/>
            <a:endParaRPr lang="en-GB" sz="3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4450"/>
            <a:endParaRPr lang="en-GB" sz="3500" b="1" dirty="0">
              <a:solidFill>
                <a:schemeClr val="accent6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17124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D8FA64-F940-4540-BF14-18AA7CF88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7" y="412161"/>
            <a:ext cx="9368355" cy="1456267"/>
          </a:xfrm>
        </p:spPr>
        <p:txBody>
          <a:bodyPr>
            <a:normAutofit fontScale="90000"/>
          </a:bodyPr>
          <a:lstStyle/>
          <a:p>
            <a:pPr algn="ctr"/>
            <a:r>
              <a:rPr lang="en-GB" sz="5000" b="1" dirty="0"/>
              <a:t>Identifying your own strengths and Weaknesses 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C58A13-39E5-C243-B4AF-C64DF8AEBE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43" y="170918"/>
            <a:ext cx="728306" cy="4808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554331C-C28F-5543-960E-7267B7172056}"/>
              </a:ext>
            </a:extLst>
          </p:cNvPr>
          <p:cNvSpPr txBox="1"/>
          <p:nvPr/>
        </p:nvSpPr>
        <p:spPr>
          <a:xfrm>
            <a:off x="1030287" y="2135318"/>
            <a:ext cx="10338776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GB" sz="3200" dirty="0">
                <a:latin typeface="Calibri" panose="020F0502020204030204" pitchFamily="34" charset="0"/>
                <a:cs typeface="Calibri" panose="020F0502020204030204" pitchFamily="34" charset="0"/>
              </a:rPr>
              <a:t>Complete the Strengths assessment on the Career Zone website:</a:t>
            </a:r>
          </a:p>
          <a:p>
            <a:pPr marL="1393825" lvl="2" indent="-574675">
              <a:buFont typeface="Arial" panose="020B0604020202020204" pitchFamily="34" charset="0"/>
              <a:buChar char="•"/>
              <a:tabLst>
                <a:tab pos="211138" algn="l"/>
              </a:tabLst>
            </a:pPr>
            <a:r>
              <a:rPr lang="en-GB" sz="3200" dirty="0">
                <a:latin typeface="Calibri" panose="020F0502020204030204" pitchFamily="34" charset="0"/>
                <a:cs typeface="Calibri" panose="020F0502020204030204" pitchFamily="34" charset="0"/>
              </a:rPr>
              <a:t>Go to the Career Zone on the VLE</a:t>
            </a:r>
          </a:p>
          <a:p>
            <a:pPr marL="1393825" lvl="2" indent="-574675">
              <a:buFont typeface="Arial" panose="020B0604020202020204" pitchFamily="34" charset="0"/>
              <a:buChar char="•"/>
              <a:tabLst>
                <a:tab pos="211138" algn="l"/>
              </a:tabLst>
            </a:pPr>
            <a:r>
              <a:rPr lang="en-GB" sz="3200" dirty="0">
                <a:latin typeface="Calibri" panose="020F0502020204030204" pitchFamily="34" charset="0"/>
                <a:cs typeface="Calibri" panose="020F0502020204030204" pitchFamily="34" charset="0"/>
              </a:rPr>
              <a:t>On the top bar go to </a:t>
            </a:r>
            <a:r>
              <a:rPr lang="en-GB" sz="3200" b="1" i="1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Step 1: Explore &amp; Decide</a:t>
            </a:r>
            <a:r>
              <a:rPr lang="en-GB" sz="3200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3200" dirty="0">
                <a:latin typeface="Calibri" panose="020F0502020204030204" pitchFamily="34" charset="0"/>
                <a:cs typeface="Calibri" panose="020F0502020204030204" pitchFamily="34" charset="0"/>
              </a:rPr>
              <a:t>and</a:t>
            </a:r>
            <a:r>
              <a:rPr lang="en-GB" sz="3200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3200" dirty="0">
                <a:latin typeface="Calibri" panose="020F0502020204030204" pitchFamily="34" charset="0"/>
                <a:cs typeface="Calibri" panose="020F0502020204030204" pitchFamily="34" charset="0"/>
              </a:rPr>
              <a:t>click</a:t>
            </a:r>
            <a:r>
              <a:rPr lang="en-GB" sz="3200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3200" b="1" i="1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Career Assessments </a:t>
            </a:r>
          </a:p>
          <a:p>
            <a:pPr marL="1393825" lvl="2" indent="-574675">
              <a:buFont typeface="Arial" panose="020B0604020202020204" pitchFamily="34" charset="0"/>
              <a:buChar char="•"/>
              <a:tabLst>
                <a:tab pos="211138" algn="l"/>
              </a:tabLst>
            </a:pPr>
            <a:r>
              <a:rPr lang="en-GB" sz="3200" dirty="0">
                <a:latin typeface="Calibri" panose="020F0502020204030204" pitchFamily="34" charset="0"/>
                <a:cs typeface="Calibri" panose="020F0502020204030204" pitchFamily="34" charset="0"/>
              </a:rPr>
              <a:t>Complete the </a:t>
            </a:r>
            <a:r>
              <a:rPr lang="en-GB" sz="3200" b="1" i="1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Strengths</a:t>
            </a:r>
            <a:r>
              <a:rPr lang="en-GB" sz="3200" b="1" i="1" dirty="0">
                <a:solidFill>
                  <a:srgbClr val="EEB19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3200" dirty="0">
                <a:latin typeface="Calibri" panose="020F0502020204030204" pitchFamily="34" charset="0"/>
                <a:cs typeface="Calibri" panose="020F0502020204030204" pitchFamily="34" charset="0"/>
              </a:rPr>
              <a:t>assessment</a:t>
            </a:r>
          </a:p>
          <a:p>
            <a:pPr marL="1393825" lvl="2" indent="-574675">
              <a:buFont typeface="Arial" panose="020B0604020202020204" pitchFamily="34" charset="0"/>
              <a:buChar char="•"/>
              <a:tabLst>
                <a:tab pos="211138" algn="l"/>
              </a:tabLst>
            </a:pPr>
            <a:r>
              <a:rPr lang="en-GB" sz="3200" dirty="0">
                <a:latin typeface="Calibri" panose="020F0502020204030204" pitchFamily="34" charset="0"/>
                <a:cs typeface="Calibri" panose="020F0502020204030204" pitchFamily="34" charset="0"/>
              </a:rPr>
              <a:t>Save the report for future reference in your personal folder</a:t>
            </a:r>
          </a:p>
        </p:txBody>
      </p:sp>
      <p:pic>
        <p:nvPicPr>
          <p:cNvPr id="3" name="Graphic 2" descr="Open Folder">
            <a:extLst>
              <a:ext uri="{FF2B5EF4-FFF2-40B4-BE49-F238E27FC236}">
                <a16:creationId xmlns:a16="http://schemas.microsoft.com/office/drawing/2014/main" id="{5DC9FC2D-9D75-115D-46E8-100E125A17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90416" y="97817"/>
            <a:ext cx="1456267" cy="1456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611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D8FA64-F940-4540-BF14-18AA7CF88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1822" y="412161"/>
            <a:ext cx="9368355" cy="1456267"/>
          </a:xfrm>
        </p:spPr>
        <p:txBody>
          <a:bodyPr>
            <a:normAutofit fontScale="90000"/>
          </a:bodyPr>
          <a:lstStyle/>
          <a:p>
            <a:pPr algn="ctr"/>
            <a:r>
              <a:rPr lang="en-GB" sz="5000" b="1" dirty="0"/>
              <a:t>Identifying your own strengths and Weaknesses 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C58A13-39E5-C243-B4AF-C64DF8AEBE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43" y="170918"/>
            <a:ext cx="728306" cy="4808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554331C-C28F-5543-960E-7267B7172056}"/>
              </a:ext>
            </a:extLst>
          </p:cNvPr>
          <p:cNvSpPr txBox="1"/>
          <p:nvPr/>
        </p:nvSpPr>
        <p:spPr>
          <a:xfrm>
            <a:off x="1030287" y="1868428"/>
            <a:ext cx="10338776" cy="42780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GB" sz="2800" dirty="0">
                <a:latin typeface="Calibri" panose="020F0502020204030204" pitchFamily="34" charset="0"/>
                <a:cs typeface="Calibri" panose="020F0502020204030204" pitchFamily="34" charset="0"/>
              </a:rPr>
              <a:t>Look at the strengths and weaknesses from the list you made in TASK 4 and the Strengths Assessment from the Career Zone then discuss with your peers: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GB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14350" indent="-51435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GB" sz="2800" dirty="0">
                <a:latin typeface="Calibri" panose="020F0502020204030204" pitchFamily="34" charset="0"/>
                <a:cs typeface="Calibri" panose="020F0502020204030204" pitchFamily="34" charset="0"/>
              </a:rPr>
              <a:t>Do your perceived strengths and weaknesses from TASK 4 and those mentioned in the Strengths Assessment report match?</a:t>
            </a:r>
          </a:p>
          <a:p>
            <a:pPr marL="514350" indent="-51435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endParaRPr lang="en-GB" sz="1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14350" indent="-51435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GB" sz="2800" dirty="0">
                <a:latin typeface="Calibri" panose="020F0502020204030204" pitchFamily="34" charset="0"/>
                <a:cs typeface="Calibri" panose="020F0502020204030204" pitchFamily="34" charset="0"/>
              </a:rPr>
              <a:t>Are there any major differences between the two? If so what are they?</a:t>
            </a:r>
          </a:p>
          <a:p>
            <a:pPr marL="514350" indent="-51435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endParaRPr lang="en-GB" sz="1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14350" indent="-51435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GB" sz="2800" dirty="0">
                <a:latin typeface="Calibri" panose="020F0502020204030204" pitchFamily="34" charset="0"/>
                <a:cs typeface="Calibri" panose="020F0502020204030204" pitchFamily="34" charset="0"/>
              </a:rPr>
              <a:t>Are you surprised by anything in the report?</a:t>
            </a:r>
          </a:p>
        </p:txBody>
      </p:sp>
    </p:spTree>
    <p:extLst>
      <p:ext uri="{BB962C8B-B14F-4D97-AF65-F5344CB8AC3E}">
        <p14:creationId xmlns:p14="http://schemas.microsoft.com/office/powerpoint/2010/main" val="32893783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nds moving forward">
            <a:extLst>
              <a:ext uri="{FF2B5EF4-FFF2-40B4-BE49-F238E27FC236}">
                <a16:creationId xmlns:a16="http://schemas.microsoft.com/office/drawing/2014/main" id="{2C25C873-F59A-7B40-B92E-29F6CD4308E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6928" b="1692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825645A-ED8A-4E02-A406-CC04B5395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B8330D1-076F-4893-B5F9-3F2FD6C3A3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427"/>
          <a:stretch/>
        </p:blipFill>
        <p:spPr>
          <a:xfrm>
            <a:off x="5147732" y="93132"/>
            <a:ext cx="7044267" cy="6764867"/>
          </a:xfrm>
          <a:prstGeom prst="rect">
            <a:avLst/>
          </a:prstGeom>
        </p:spPr>
      </p:pic>
      <p:sp>
        <p:nvSpPr>
          <p:cNvPr id="21" name="Freeform 5">
            <a:extLst>
              <a:ext uri="{FF2B5EF4-FFF2-40B4-BE49-F238E27FC236}">
                <a16:creationId xmlns:a16="http://schemas.microsoft.com/office/drawing/2014/main" id="{3B066204-32D1-4415-B01F-997B078AA8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5827529" y="660400"/>
            <a:ext cx="6381405" cy="6214533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tx2">
              <a:alpha val="7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E1DC80-7DEF-D94E-9B39-F463914067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46333" y="2032000"/>
            <a:ext cx="4696118" cy="2819398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bg2">
                    <a:lumMod val="75000"/>
                  </a:schemeClr>
                </a:solidFill>
              </a:rPr>
              <a:t>Talking about your strengths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6174AE26-44B8-4647-A560-43C86BBF15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5143" y="170918"/>
            <a:ext cx="728306" cy="480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0781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D8FA64-F940-4540-BF14-18AA7CF88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9344" y="112552"/>
            <a:ext cx="9368355" cy="1456267"/>
          </a:xfrm>
        </p:spPr>
        <p:txBody>
          <a:bodyPr>
            <a:normAutofit fontScale="90000"/>
          </a:bodyPr>
          <a:lstStyle/>
          <a:p>
            <a:pPr algn="ctr"/>
            <a:r>
              <a:rPr lang="en-GB" sz="5000" b="1" dirty="0"/>
              <a:t>Talking about your strengths 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C58A13-39E5-C243-B4AF-C64DF8AEBE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43" y="170918"/>
            <a:ext cx="728306" cy="4808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554331C-C28F-5543-960E-7267B7172056}"/>
              </a:ext>
            </a:extLst>
          </p:cNvPr>
          <p:cNvSpPr txBox="1"/>
          <p:nvPr/>
        </p:nvSpPr>
        <p:spPr>
          <a:xfrm>
            <a:off x="700391" y="1554084"/>
            <a:ext cx="11206263" cy="46320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01650" indent="-457200">
              <a:buFont typeface="Arial" panose="020B0604020202020204" pitchFamily="34" charset="0"/>
              <a:buChar char="•"/>
            </a:pPr>
            <a:r>
              <a:rPr lang="en-GB" sz="3000" dirty="0">
                <a:latin typeface="Calibri" panose="020F0502020204030204" pitchFamily="34" charset="0"/>
                <a:cs typeface="Calibri" panose="020F0502020204030204" pitchFamily="34" charset="0"/>
              </a:rPr>
              <a:t>Tina is attending an interview for a new position in a restaurant. She is responding to a question about her strengths. Put Tina’s response in order in TASK 5a of the </a:t>
            </a:r>
            <a:r>
              <a:rPr lang="en-GB" sz="3000" b="1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PD1 Week 4 – Worksheet </a:t>
            </a:r>
            <a:r>
              <a:rPr lang="en-GB" sz="3000" dirty="0">
                <a:latin typeface="Calibri" panose="020F0502020204030204" pitchFamily="34" charset="0"/>
                <a:cs typeface="Calibri" panose="020F0502020204030204" pitchFamily="34" charset="0"/>
              </a:rPr>
              <a:t>document.</a:t>
            </a:r>
          </a:p>
          <a:p>
            <a:pPr marL="501650" indent="-457200">
              <a:buFont typeface="Arial" panose="020B0604020202020204" pitchFamily="34" charset="0"/>
              <a:buChar char="•"/>
            </a:pPr>
            <a:endParaRPr lang="en-GB" sz="3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01650" indent="-457200">
              <a:buFont typeface="Arial" panose="020B0604020202020204" pitchFamily="34" charset="0"/>
              <a:buChar char="•"/>
            </a:pPr>
            <a:r>
              <a:rPr lang="en-GB" sz="3000" dirty="0">
                <a:latin typeface="Calibri" panose="020F0502020204030204" pitchFamily="34" charset="0"/>
                <a:cs typeface="Calibri" panose="020F0502020204030204" pitchFamily="34" charset="0"/>
              </a:rPr>
              <a:t>Listen to the recording (</a:t>
            </a:r>
            <a:r>
              <a:rPr lang="en-GB" sz="3000" b="1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PD1 Week 4 – Tina’s Interview Response</a:t>
            </a:r>
            <a:r>
              <a:rPr lang="en-GB" sz="3000" dirty="0">
                <a:latin typeface="Calibri" panose="020F0502020204030204" pitchFamily="34" charset="0"/>
                <a:cs typeface="Calibri" panose="020F0502020204030204" pitchFamily="34" charset="0"/>
              </a:rPr>
              <a:t>) on the VLE to double check the order of the response.</a:t>
            </a:r>
          </a:p>
          <a:p>
            <a:pPr marL="501650" indent="-457200">
              <a:buFont typeface="Arial" panose="020B0604020202020204" pitchFamily="34" charset="0"/>
              <a:buChar char="•"/>
            </a:pPr>
            <a:endParaRPr lang="en-GB" sz="3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01650" indent="-457200">
              <a:buFont typeface="Arial" panose="020B0604020202020204" pitchFamily="34" charset="0"/>
              <a:buChar char="•"/>
            </a:pPr>
            <a:r>
              <a:rPr lang="en-GB" sz="3000" dirty="0">
                <a:latin typeface="Calibri" panose="020F0502020204030204" pitchFamily="34" charset="0"/>
                <a:cs typeface="Calibri" panose="020F0502020204030204" pitchFamily="34" charset="0"/>
              </a:rPr>
              <a:t>Order with your peers the way she has structured her response (TASK 5b). </a:t>
            </a:r>
          </a:p>
          <a:p>
            <a:pPr marL="44450"/>
            <a:endParaRPr lang="en-GB" sz="25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029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D8FA64-F940-4540-BF14-18AA7CF88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2032" y="97816"/>
            <a:ext cx="9368355" cy="1456267"/>
          </a:xfrm>
        </p:spPr>
        <p:txBody>
          <a:bodyPr>
            <a:normAutofit fontScale="90000"/>
          </a:bodyPr>
          <a:lstStyle/>
          <a:p>
            <a:pPr algn="ctr"/>
            <a:r>
              <a:rPr lang="en-GB" sz="5000" b="1" dirty="0"/>
              <a:t>Talking about your strengths 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C58A13-39E5-C243-B4AF-C64DF8AEBE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43" y="170918"/>
            <a:ext cx="728306" cy="4808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554331C-C28F-5543-960E-7267B7172056}"/>
              </a:ext>
            </a:extLst>
          </p:cNvPr>
          <p:cNvSpPr txBox="1"/>
          <p:nvPr/>
        </p:nvSpPr>
        <p:spPr>
          <a:xfrm>
            <a:off x="700391" y="1554084"/>
            <a:ext cx="11206263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4450"/>
            <a:r>
              <a:rPr lang="en-GB" sz="3000" dirty="0">
                <a:latin typeface="Calibri" panose="020F0502020204030204" pitchFamily="34" charset="0"/>
                <a:cs typeface="Calibri" panose="020F0502020204030204" pitchFamily="34" charset="0"/>
              </a:rPr>
              <a:t>Pick 2 strengths of yours and prepare to explain to your peers why you think your strengths match your career choice, using the same structure as Tina’s response (TASK 5c of the </a:t>
            </a:r>
            <a:r>
              <a:rPr lang="en-GB" sz="3000" b="1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PD1 Week 4 – Worksheet</a:t>
            </a:r>
            <a:r>
              <a:rPr lang="en-GB" sz="3000" dirty="0">
                <a:latin typeface="Calibri" panose="020F0502020204030204" pitchFamily="34" charset="0"/>
                <a:cs typeface="Calibri" panose="020F0502020204030204" pitchFamily="34" charset="0"/>
              </a:rPr>
              <a:t>).</a:t>
            </a:r>
          </a:p>
          <a:p>
            <a:pPr marL="44450"/>
            <a:endParaRPr lang="en-GB" sz="3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4450"/>
            <a:r>
              <a:rPr lang="en-GB" sz="3000" dirty="0">
                <a:latin typeface="Calibri" panose="020F0502020204030204" pitchFamily="34" charset="0"/>
                <a:cs typeface="Calibri" panose="020F0502020204030204" pitchFamily="34" charset="0"/>
              </a:rPr>
              <a:t>Listen to your peers justification then give feedback:</a:t>
            </a:r>
          </a:p>
          <a:p>
            <a:pPr marL="44450"/>
            <a:endParaRPr lang="en-GB" sz="3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58800" indent="-514350">
              <a:buAutoNum type="arabicPeriod"/>
            </a:pPr>
            <a:r>
              <a:rPr lang="en-GB" sz="3000" dirty="0">
                <a:latin typeface="Calibri" panose="020F0502020204030204" pitchFamily="34" charset="0"/>
                <a:cs typeface="Calibri" panose="020F0502020204030204" pitchFamily="34" charset="0"/>
              </a:rPr>
              <a:t>Did you understand the way in which your peer’s choice of career links to their strength?</a:t>
            </a:r>
          </a:p>
          <a:p>
            <a:pPr marL="558800" indent="-514350">
              <a:buAutoNum type="arabicPeriod"/>
            </a:pPr>
            <a:endParaRPr lang="en-GB" sz="3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58800" indent="-514350">
              <a:buAutoNum type="arabicPeriod"/>
            </a:pPr>
            <a:r>
              <a:rPr lang="en-GB" sz="3000" dirty="0">
                <a:latin typeface="Calibri" panose="020F0502020204030204" pitchFamily="34" charset="0"/>
                <a:cs typeface="Calibri" panose="020F0502020204030204" pitchFamily="34" charset="0"/>
              </a:rPr>
              <a:t>Did your peer model the structure of their response on Tina’s?</a:t>
            </a:r>
          </a:p>
        </p:txBody>
      </p:sp>
      <p:pic>
        <p:nvPicPr>
          <p:cNvPr id="3" name="Graphic 2" descr="Open Folder">
            <a:extLst>
              <a:ext uri="{FF2B5EF4-FFF2-40B4-BE49-F238E27FC236}">
                <a16:creationId xmlns:a16="http://schemas.microsoft.com/office/drawing/2014/main" id="{4ED585D8-5CA9-110F-B961-94E6AE6082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90416" y="97817"/>
            <a:ext cx="1456267" cy="1456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942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Question marks in a line and one question mark is lit">
            <a:extLst>
              <a:ext uri="{FF2B5EF4-FFF2-40B4-BE49-F238E27FC236}">
                <a16:creationId xmlns:a16="http://schemas.microsoft.com/office/drawing/2014/main" id="{2C25C873-F59A-7B40-B92E-29F6CD4308E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7812" b="781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825645A-ED8A-4E02-A406-CC04B5395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B8330D1-076F-4893-B5F9-3F2FD6C3A3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427"/>
          <a:stretch/>
        </p:blipFill>
        <p:spPr>
          <a:xfrm>
            <a:off x="5147732" y="93132"/>
            <a:ext cx="7044267" cy="6764867"/>
          </a:xfrm>
          <a:prstGeom prst="rect">
            <a:avLst/>
          </a:prstGeom>
        </p:spPr>
      </p:pic>
      <p:sp>
        <p:nvSpPr>
          <p:cNvPr id="21" name="Freeform 5">
            <a:extLst>
              <a:ext uri="{FF2B5EF4-FFF2-40B4-BE49-F238E27FC236}">
                <a16:creationId xmlns:a16="http://schemas.microsoft.com/office/drawing/2014/main" id="{3B066204-32D1-4415-B01F-997B078AA8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5827529" y="660400"/>
            <a:ext cx="6381405" cy="6214533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tx2">
              <a:alpha val="7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E1DC80-7DEF-D94E-9B39-F463914067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46333" y="2032000"/>
            <a:ext cx="4513792" cy="2819398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bg2">
                    <a:lumMod val="75000"/>
                  </a:schemeClr>
                </a:solidFill>
              </a:rPr>
              <a:t>Any questions?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6174AE26-44B8-4647-A560-43C86BBF15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5143" y="170918"/>
            <a:ext cx="728306" cy="480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3372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lack wall clock on a yellow background">
            <a:extLst>
              <a:ext uri="{FF2B5EF4-FFF2-40B4-BE49-F238E27FC236}">
                <a16:creationId xmlns:a16="http://schemas.microsoft.com/office/drawing/2014/main" id="{2C25C873-F59A-7B40-B92E-29F6CD4308E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776" r="19192" b="31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EB248D8-CF52-4E79-8818-CCF3E9CD55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1" name="Freeform 5">
            <a:extLst>
              <a:ext uri="{FF2B5EF4-FFF2-40B4-BE49-F238E27FC236}">
                <a16:creationId xmlns:a16="http://schemas.microsoft.com/office/drawing/2014/main" id="{EE853D4C-8752-44E5-AD7A-063F8234AA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5827529" y="660400"/>
            <a:ext cx="6381405" cy="6214533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30" name="Freeform 14">
            <a:extLst>
              <a:ext uri="{FF2B5EF4-FFF2-40B4-BE49-F238E27FC236}">
                <a16:creationId xmlns:a16="http://schemas.microsoft.com/office/drawing/2014/main" id="{73F69954-D4AA-45CE-A548-AEBF62E313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81603" y="104899"/>
            <a:ext cx="6896713" cy="6005491"/>
          </a:xfrm>
          <a:custGeom>
            <a:avLst/>
            <a:gdLst>
              <a:gd name="connsiteX0" fmla="*/ 3912717 w 6896713"/>
              <a:gd name="connsiteY0" fmla="*/ 0 h 6005491"/>
              <a:gd name="connsiteX1" fmla="*/ 6679426 w 6896713"/>
              <a:gd name="connsiteY1" fmla="*/ 1146008 h 6005491"/>
              <a:gd name="connsiteX2" fmla="*/ 6896713 w 6896713"/>
              <a:gd name="connsiteY2" fmla="*/ 1385085 h 6005491"/>
              <a:gd name="connsiteX3" fmla="*/ 6896713 w 6896713"/>
              <a:gd name="connsiteY3" fmla="*/ 1431256 h 6005491"/>
              <a:gd name="connsiteX4" fmla="*/ 6657442 w 6896713"/>
              <a:gd name="connsiteY4" fmla="*/ 1167992 h 6005491"/>
              <a:gd name="connsiteX5" fmla="*/ 3912717 w 6896713"/>
              <a:gd name="connsiteY5" fmla="*/ 31089 h 6005491"/>
              <a:gd name="connsiteX6" fmla="*/ 31089 w 6896713"/>
              <a:gd name="connsiteY6" fmla="*/ 3912717 h 6005491"/>
              <a:gd name="connsiteX7" fmla="*/ 593046 w 6896713"/>
              <a:gd name="connsiteY7" fmla="*/ 5925483 h 6005491"/>
              <a:gd name="connsiteX8" fmla="*/ 633874 w 6896713"/>
              <a:gd name="connsiteY8" fmla="*/ 5989169 h 6005491"/>
              <a:gd name="connsiteX9" fmla="*/ 607415 w 6896713"/>
              <a:gd name="connsiteY9" fmla="*/ 6005491 h 6005491"/>
              <a:gd name="connsiteX10" fmla="*/ 566458 w 6896713"/>
              <a:gd name="connsiteY10" fmla="*/ 5941603 h 6005491"/>
              <a:gd name="connsiteX11" fmla="*/ 0 w 6896713"/>
              <a:gd name="connsiteY11" fmla="*/ 3912717 h 6005491"/>
              <a:gd name="connsiteX12" fmla="*/ 3912717 w 6896713"/>
              <a:gd name="connsiteY12" fmla="*/ 0 h 600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96713" h="6005491">
                <a:moveTo>
                  <a:pt x="3912717" y="0"/>
                </a:moveTo>
                <a:cubicBezTo>
                  <a:pt x="4993184" y="0"/>
                  <a:pt x="5971363" y="437946"/>
                  <a:pt x="6679426" y="1146008"/>
                </a:cubicBezTo>
                <a:lnTo>
                  <a:pt x="6896713" y="1385085"/>
                </a:lnTo>
                <a:lnTo>
                  <a:pt x="6896713" y="1431256"/>
                </a:lnTo>
                <a:lnTo>
                  <a:pt x="6657442" y="1167992"/>
                </a:lnTo>
                <a:cubicBezTo>
                  <a:pt x="5955006" y="465555"/>
                  <a:pt x="4984599" y="31089"/>
                  <a:pt x="3912717" y="31089"/>
                </a:cubicBezTo>
                <a:cubicBezTo>
                  <a:pt x="1768953" y="31089"/>
                  <a:pt x="31089" y="1768953"/>
                  <a:pt x="31089" y="3912717"/>
                </a:cubicBezTo>
                <a:cubicBezTo>
                  <a:pt x="31089" y="4649636"/>
                  <a:pt x="236442" y="5338592"/>
                  <a:pt x="593046" y="5925483"/>
                </a:cubicBezTo>
                <a:lnTo>
                  <a:pt x="633874" y="5989169"/>
                </a:lnTo>
                <a:lnTo>
                  <a:pt x="607415" y="6005491"/>
                </a:lnTo>
                <a:lnTo>
                  <a:pt x="566458" y="5941603"/>
                </a:lnTo>
                <a:cubicBezTo>
                  <a:pt x="206998" y="5350013"/>
                  <a:pt x="0" y="4655538"/>
                  <a:pt x="0" y="3912717"/>
                </a:cubicBezTo>
                <a:cubicBezTo>
                  <a:pt x="0" y="1751783"/>
                  <a:pt x="1751783" y="0"/>
                  <a:pt x="3912717" y="0"/>
                </a:cubicBezTo>
                <a:close/>
              </a:path>
            </a:pathLst>
          </a:custGeom>
          <a:solidFill>
            <a:srgbClr val="FFFFFF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E1DC80-7DEF-D94E-9B39-F463914067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46333" y="2032000"/>
            <a:ext cx="4513792" cy="2819398"/>
          </a:xfrm>
        </p:spPr>
        <p:txBody>
          <a:bodyPr>
            <a:normAutofit/>
          </a:bodyPr>
          <a:lstStyle/>
          <a:p>
            <a:r>
              <a:rPr lang="en-GB"/>
              <a:t>BREAK TIME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068A9AF-AB93-401A-8CE9-F39578B3A7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516018" y="331504"/>
            <a:ext cx="6675982" cy="5235326"/>
            <a:chOff x="5516018" y="331504"/>
            <a:chExt cx="6675982" cy="5235326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8884D755-D741-471A-A4CA-F50EF5B592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66830" y="33150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415B122A-DB1B-47F1-9D17-7AAD12FDCC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20000" flipH="1">
              <a:off x="9408861" y="3383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EF5D230F-E76B-4836-8358-A102EEAE77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40000" flipH="1">
              <a:off x="9551700" y="34763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2430D58-5160-48FC-8844-63C3E0B104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360000" flipH="1">
              <a:off x="9688748" y="36808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35B9D0E-1620-4053-A7CC-0315832CBF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540000" flipH="1">
              <a:off x="9824866" y="38922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7384EAA0-3D9E-4D80-B921-03DB831EC6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660000" flipH="1">
              <a:off x="9966867" y="41754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47733966-4929-4D6A-9E07-2410580C02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780000" flipH="1">
              <a:off x="10104425" y="4458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E0B5A27-B6CC-4E73-8D9A-3FEFD3FB68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900000" flipH="1">
              <a:off x="10240513" y="47948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4EEA3C4E-D362-4242-9810-2D32F7E94C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080000" flipH="1">
              <a:off x="10373882" y="52435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B38A6C6-EFF5-4EE1-ADFE-B5F507B08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200000" flipH="1">
              <a:off x="10505632" y="5706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9015C031-4320-4BBA-86BE-C1C67FBBA9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320000" flipH="1">
              <a:off x="10637382" y="62134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3E8CBF99-47D6-4D49-BB15-0D7BE834E2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440000" flipH="1">
              <a:off x="10760965" y="69043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AFE1EFA5-BC29-4544-8FD3-018ACD2121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620000" flipH="1">
              <a:off x="10888991" y="7550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E525904B-4221-4FAD-BE3E-44A63F3CE0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740000" flipH="1">
              <a:off x="11010193" y="81974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DF82C6C7-DBDD-44C9-8FCF-ADED6B5B3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860000" flipH="1">
              <a:off x="11129014" y="89566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AC53B382-C708-47B5-AA1D-0BEC4F042B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980000" flipH="1">
              <a:off x="11249872" y="9680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16953A60-0310-4285-8409-1D3868C9BB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160000" flipH="1">
              <a:off x="11366875" y="104808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A3773B86-6265-4CC5-83C1-A09F76FEDC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280000" flipH="1">
              <a:off x="11474058" y="113152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F065C455-96CD-464F-BFF3-C22DBF3A0B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400000" flipH="1">
              <a:off x="11583303" y="122179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4237F692-81B3-4CD6-972E-7796DD644C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520000" flipH="1">
              <a:off x="11685344" y="132177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9ECA07D0-9E86-4A9B-BAB4-43493766A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700000" flipH="1">
              <a:off x="11787704" y="141763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18FA0748-B289-4275-B061-F24BC6DBB9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820000" flipH="1">
              <a:off x="11880859" y="151793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A3ECAB31-E589-40F0-B92D-1D4BB1A1C0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940000" flipH="1">
              <a:off x="11969252" y="162743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6C59E4A1-C61A-41D0-AF5B-57D898401E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3060000" flipH="1">
              <a:off x="12062016" y="173601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795CAE1B-7705-4527-ACE1-3A682722B9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2074680" y="1910249"/>
              <a:ext cx="117320" cy="82912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246A045C-2507-4310-A46F-3C24C36D57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2149943" y="2083594"/>
              <a:ext cx="39676" cy="21436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3D534929-5355-4FCC-B28D-23A2B339A4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80000" flipH="1">
              <a:off x="9127990" y="33425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FF81BF46-0D3A-4438-8EEE-6121B670CE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00000" flipH="1">
              <a:off x="8987576" y="33663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80C3AD23-F5B5-4D59-8AC8-81D53B8B34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20000" flipH="1">
              <a:off x="8844859" y="35117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B9052C6B-3534-4A9B-B622-E8D5D13218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40000" flipH="1">
              <a:off x="8706904" y="3657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E4D56ED8-876B-4EE6-B357-10A12B5BA9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720000" flipH="1">
              <a:off x="8568008" y="3878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E5D4CDC2-E214-4417-8095-5B2F91AEAB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840000" flipH="1">
              <a:off x="8429112" y="41006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36C5CE46-26FC-41D6-A21C-F65C878955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960000" flipH="1">
              <a:off x="8294968" y="4462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86C81983-24FD-4606-B8D4-469D798802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080000" flipH="1">
              <a:off x="8160824" y="48237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741EB9C6-04B6-40DB-9DC7-D04A93BFD6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260000" flipH="1">
              <a:off x="8027689" y="53184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A871D9AB-A0B0-47A4-A672-76333E7055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380000" flipH="1">
              <a:off x="7894554" y="58132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9475B67C-4900-48BA-9B5E-B8757884B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500000" flipH="1">
              <a:off x="7761419" y="63079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2E1C3B6C-DA70-4290-8F39-6C593A181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620000" flipH="1">
              <a:off x="7636645" y="68980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B0583374-799E-427C-B427-008CE921FF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800000" flipH="1">
              <a:off x="7511871" y="75119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DE40998E-C5A3-492A-B12A-148AB0EBCE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920000" flipH="1">
              <a:off x="7387899" y="81977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A9283048-DDA8-4BC4-B8CC-DF3C5A9F25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040000" flipH="1">
              <a:off x="7268530" y="89316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1429CF45-D8B8-484C-9A56-6A827F458D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160000" flipH="1">
              <a:off x="7152030" y="97658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2CD09BAD-3640-4C2C-BCFB-6616880580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340000" flipH="1">
              <a:off x="7041695" y="106002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1B8388B9-6E7F-4E4A-B6AF-DE7EC2A005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460000" flipH="1">
              <a:off x="6931360" y="114346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9A142A50-C95A-4541-A313-EF1B19CEDD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580000" flipH="1">
              <a:off x="6819070" y="123586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E664D3E-3B0F-4769-9D06-0D2A9F7FDD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700000" flipH="1">
              <a:off x="6721359" y="133274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0823FC98-39F7-48F1-9108-E89CF17858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880000" flipH="1">
              <a:off x="6617467" y="14294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A531CA6A-5852-4AF8-9BB7-FB48A7ADFA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000000" flipH="1">
              <a:off x="6520032" y="152728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76490D45-405E-42E8-8E75-FB40435E4D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120000" flipH="1">
              <a:off x="6429579" y="164161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3655B4ED-0C84-4BED-B75C-7856E3FF4D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240000" flipH="1">
              <a:off x="6340532" y="17504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98472CDE-C9A5-41FF-9F25-C11A4BC028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420000" flipH="1">
              <a:off x="6261757" y="18601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B161A2FD-1C25-44BE-9436-0C75B67E35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540000" flipH="1">
              <a:off x="6184144" y="19796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8EB8AE4B-8581-470F-8F5F-3E4939381A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660000" flipH="1">
              <a:off x="6106531" y="209906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043DADFF-BD52-4029-9501-239CF76006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780000" flipH="1">
              <a:off x="6043206" y="222255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64CEB4E7-E357-4D3C-A253-8A54191B5B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960000" flipH="1">
              <a:off x="5978913" y="234430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3F8EEACB-8345-4632-BC96-621945A018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080000" flipH="1">
              <a:off x="5912438" y="24706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1E32197A-D1A2-4A8B-A6D2-CAF590F248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200000" flipH="1">
              <a:off x="5858875" y="260092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E3F8E170-186A-4D86-A017-B30FBECF69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320000" flipH="1">
              <a:off x="5808182" y="273404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249B6D74-07B1-4E0E-9BBA-1905247399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500000" flipH="1">
              <a:off x="5773263" y="286686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B320448A-2320-459B-B975-71822DD385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620000" flipH="1">
              <a:off x="5735963" y="300206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7B594DEB-FD2B-4FAF-A670-65C0355DA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740000" flipH="1">
              <a:off x="5700105" y="313891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FBCC1FEE-F2A2-4CBC-A937-65FB46A314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860000" flipH="1">
              <a:off x="5665939" y="327548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ED32B9E3-91E7-419D-AF64-B8EF6424FD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040000" flipH="1">
              <a:off x="5644476" y="341425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2004CD01-0FC5-4CD8-A1B4-CE11287753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160000" flipH="1">
              <a:off x="5626530" y="35546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11FE5CA4-CBA0-4623-8CCA-9D340DFA3D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280000" flipH="1">
              <a:off x="5616429" y="369183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F486D501-B2DE-45BD-8240-731D2EAA97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400000" flipH="1">
              <a:off x="5611319" y="38353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4AEAB6A1-C430-4444-99EF-4EEA3EC0C5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580000" flipH="1">
              <a:off x="5608540" y="397572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FA6FDF40-BC01-4309-832B-B4E1C698BF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700000" flipH="1">
              <a:off x="5605761" y="41160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4BD07185-1C9A-4B11-80A0-E2ED0D85FC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820000" flipH="1">
              <a:off x="5624195" y="425421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432CFF46-1BB3-4160-9356-F224042C53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940000" flipH="1">
              <a:off x="5642629" y="439235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2FE94851-EBB2-40D8-8D64-9822B6D62C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120000" flipH="1">
              <a:off x="5654818" y="453638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DBBFF110-E54E-4FB1-B864-A4457C6CE7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240000" flipH="1">
              <a:off x="5684446" y="467136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5319A31A-8D57-4A81-9231-0AC53C6CDB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360000" flipH="1">
              <a:off x="5714074" y="480873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768704F1-4068-46C9-ABC3-49FE3E0E1C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480000" flipH="1">
              <a:off x="5748464" y="49484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F4FB8274-3C59-4C53-B2F4-813FD708EE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660000" flipH="1">
              <a:off x="5792091" y="507760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C59F7020-06BC-4E19-A07A-C19993A92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780000" flipH="1">
              <a:off x="5847441" y="52112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B520646A-A14F-42EC-A5E7-6CBCE8910D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900000" flipH="1">
              <a:off x="5900410" y="534245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1B65C275-E65F-4C36-8C20-BAF3CC7443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7020000" flipH="1">
              <a:off x="5955760" y="547369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6174AE26-44B8-4647-A560-43C86BBF15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143" y="170918"/>
            <a:ext cx="728306" cy="480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45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C25C873-F59A-7B40-B92E-29F6CD4308E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0" y="11"/>
            <a:ext cx="12191980" cy="685798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825645A-ED8A-4E02-A406-CC04B5395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B8330D1-076F-4893-B5F9-3F2FD6C3A3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427"/>
          <a:stretch/>
        </p:blipFill>
        <p:spPr>
          <a:xfrm>
            <a:off x="5147732" y="93132"/>
            <a:ext cx="7044267" cy="6764867"/>
          </a:xfrm>
          <a:prstGeom prst="rect">
            <a:avLst/>
          </a:prstGeom>
        </p:spPr>
      </p:pic>
      <p:sp>
        <p:nvSpPr>
          <p:cNvPr id="21" name="Freeform 5">
            <a:extLst>
              <a:ext uri="{FF2B5EF4-FFF2-40B4-BE49-F238E27FC236}">
                <a16:creationId xmlns:a16="http://schemas.microsoft.com/office/drawing/2014/main" id="{3B066204-32D1-4415-B01F-997B078AA8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5827529" y="660400"/>
            <a:ext cx="6381405" cy="6214533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tx2">
              <a:alpha val="7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E1DC80-7DEF-D94E-9B39-F463914067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46333" y="2032000"/>
            <a:ext cx="4513792" cy="2819398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bg2">
                    <a:lumMod val="75000"/>
                  </a:schemeClr>
                </a:solidFill>
              </a:rPr>
              <a:t>Navigating career zone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6174AE26-44B8-4647-A560-43C86BBF15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5143" y="170918"/>
            <a:ext cx="728306" cy="480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1789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D8FA64-F940-4540-BF14-18AA7CF88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7" y="-76323"/>
            <a:ext cx="10131425" cy="1456267"/>
          </a:xfrm>
        </p:spPr>
        <p:txBody>
          <a:bodyPr>
            <a:normAutofit/>
          </a:bodyPr>
          <a:lstStyle/>
          <a:p>
            <a:pPr algn="ctr"/>
            <a:r>
              <a:rPr lang="en-GB" sz="5000" b="1" dirty="0"/>
              <a:t>Exploring Career zone 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C58A13-39E5-C243-B4AF-C64DF8AEBE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43" y="170918"/>
            <a:ext cx="728306" cy="4808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554331C-C28F-5543-960E-7267B7172056}"/>
              </a:ext>
            </a:extLst>
          </p:cNvPr>
          <p:cNvSpPr txBox="1"/>
          <p:nvPr/>
        </p:nvSpPr>
        <p:spPr>
          <a:xfrm>
            <a:off x="873449" y="1379944"/>
            <a:ext cx="10871511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000" dirty="0">
                <a:latin typeface="Calibri" panose="020F0502020204030204" pitchFamily="34" charset="0"/>
                <a:cs typeface="Calibri" panose="020F0502020204030204" pitchFamily="34" charset="0"/>
              </a:rPr>
              <a:t>Go to the Career Zone website and look at the home page. </a:t>
            </a:r>
          </a:p>
          <a:p>
            <a:endParaRPr lang="en-GB" sz="3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GB" sz="3000" dirty="0">
                <a:latin typeface="Calibri" panose="020F0502020204030204" pitchFamily="34" charset="0"/>
                <a:cs typeface="Calibri" panose="020F0502020204030204" pitchFamily="34" charset="0"/>
              </a:rPr>
              <a:t>Tick the elements that you can see on the home page in TASK 6 of the</a:t>
            </a:r>
            <a:r>
              <a:rPr lang="en-GB" sz="3000" b="1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PD1 Week 4 – Worksheet </a:t>
            </a:r>
            <a:r>
              <a:rPr lang="en-GB" sz="3000" dirty="0">
                <a:latin typeface="Calibri" panose="020F0502020204030204" pitchFamily="34" charset="0"/>
                <a:cs typeface="Calibri" panose="020F0502020204030204" pitchFamily="34" charset="0"/>
              </a:rPr>
              <a:t>document.</a:t>
            </a:r>
          </a:p>
          <a:p>
            <a:endParaRPr lang="en-GB" sz="3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GB" sz="3000" dirty="0">
                <a:latin typeface="Calibri" panose="020F0502020204030204" pitchFamily="34" charset="0"/>
                <a:cs typeface="Calibri" panose="020F0502020204030204" pitchFamily="34" charset="0"/>
              </a:rPr>
              <a:t>Discuss in your groups:</a:t>
            </a:r>
          </a:p>
          <a:p>
            <a:r>
              <a:rPr lang="en-GB" sz="3000" i="1" dirty="0">
                <a:latin typeface="Calibri" panose="020F0502020204030204" pitchFamily="34" charset="0"/>
                <a:cs typeface="Calibri" panose="020F0502020204030204" pitchFamily="34" charset="0"/>
              </a:rPr>
              <a:t>	1. What do you think is the purpose of this website?</a:t>
            </a:r>
          </a:p>
          <a:p>
            <a:r>
              <a:rPr lang="en-GB" sz="3000" i="1" dirty="0">
                <a:latin typeface="Calibri" panose="020F0502020204030204" pitchFamily="34" charset="0"/>
                <a:cs typeface="Calibri" panose="020F0502020204030204" pitchFamily="34" charset="0"/>
              </a:rPr>
              <a:t>	2. What can it be used for?</a:t>
            </a:r>
          </a:p>
          <a:p>
            <a:r>
              <a:rPr lang="en-GB" sz="3000" i="1" dirty="0">
                <a:latin typeface="Calibri" panose="020F0502020204030204" pitchFamily="34" charset="0"/>
                <a:cs typeface="Calibri" panose="020F0502020204030204" pitchFamily="34" charset="0"/>
              </a:rPr>
              <a:t>	3.	Do you think you will use it? Why/not?</a:t>
            </a:r>
          </a:p>
        </p:txBody>
      </p:sp>
    </p:spTree>
    <p:extLst>
      <p:ext uri="{BB962C8B-B14F-4D97-AF65-F5344CB8AC3E}">
        <p14:creationId xmlns:p14="http://schemas.microsoft.com/office/powerpoint/2010/main" val="14629455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9">
            <a:extLst>
              <a:ext uri="{FF2B5EF4-FFF2-40B4-BE49-F238E27FC236}">
                <a16:creationId xmlns:a16="http://schemas.microsoft.com/office/drawing/2014/main" id="{7DE2AFF0-0440-4F06-B1DF-78376F2D68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1">
            <a:extLst>
              <a:ext uri="{FF2B5EF4-FFF2-40B4-BE49-F238E27FC236}">
                <a16:creationId xmlns:a16="http://schemas.microsoft.com/office/drawing/2014/main" id="{1AB6B45E-632E-4C37-A285-6FAD80F71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-2"/>
            <a:ext cx="4125976" cy="6858002"/>
          </a:xfrm>
          <a:custGeom>
            <a:avLst/>
            <a:gdLst>
              <a:gd name="connsiteX0" fmla="*/ 4125976 w 4125976"/>
              <a:gd name="connsiteY0" fmla="*/ 0 h 6858002"/>
              <a:gd name="connsiteX1" fmla="*/ 1300393 w 4125976"/>
              <a:gd name="connsiteY1" fmla="*/ 0 h 6858002"/>
              <a:gd name="connsiteX2" fmla="*/ 1300393 w 4125976"/>
              <a:gd name="connsiteY2" fmla="*/ 2 h 6858002"/>
              <a:gd name="connsiteX3" fmla="*/ 1155520 w 4125976"/>
              <a:gd name="connsiteY3" fmla="*/ 2 h 6858002"/>
              <a:gd name="connsiteX4" fmla="*/ 1074856 w 4125976"/>
              <a:gd name="connsiteY4" fmla="*/ 88573 h 6858002"/>
              <a:gd name="connsiteX5" fmla="*/ 0 w 4125976"/>
              <a:gd name="connsiteY5" fmla="*/ 3396600 h 6858002"/>
              <a:gd name="connsiteX6" fmla="*/ 1222540 w 4125976"/>
              <a:gd name="connsiteY6" fmla="*/ 6858002 h 6858002"/>
              <a:gd name="connsiteX7" fmla="*/ 4125598 w 4125976"/>
              <a:gd name="connsiteY7" fmla="*/ 6858002 h 6858002"/>
              <a:gd name="connsiteX8" fmla="*/ 4125976 w 4125976"/>
              <a:gd name="connsiteY8" fmla="*/ 6857600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25976" h="6858002">
                <a:moveTo>
                  <a:pt x="4125976" y="0"/>
                </a:moveTo>
                <a:lnTo>
                  <a:pt x="1300393" y="0"/>
                </a:lnTo>
                <a:lnTo>
                  <a:pt x="1300393" y="2"/>
                </a:lnTo>
                <a:lnTo>
                  <a:pt x="1155520" y="2"/>
                </a:lnTo>
                <a:lnTo>
                  <a:pt x="1074856" y="88573"/>
                </a:lnTo>
                <a:cubicBezTo>
                  <a:pt x="422987" y="841260"/>
                  <a:pt x="0" y="2042663"/>
                  <a:pt x="0" y="3396600"/>
                </a:cubicBezTo>
                <a:cubicBezTo>
                  <a:pt x="0" y="4846647"/>
                  <a:pt x="488259" y="6121285"/>
                  <a:pt x="1222540" y="6858002"/>
                </a:cubicBezTo>
                <a:cubicBezTo>
                  <a:pt x="4125598" y="6858002"/>
                  <a:pt x="4125598" y="6858002"/>
                  <a:pt x="4125598" y="6858002"/>
                </a:cubicBezTo>
                <a:lnTo>
                  <a:pt x="4125976" y="6857600"/>
                </a:lnTo>
                <a:close/>
              </a:path>
            </a:pathLst>
          </a:cu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5B5756-449D-954E-8FF9-94922B9D0F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43466"/>
            <a:ext cx="2590799" cy="4995333"/>
          </a:xfrm>
        </p:spPr>
        <p:txBody>
          <a:bodyPr>
            <a:normAutofit/>
          </a:bodyPr>
          <a:lstStyle/>
          <a:p>
            <a:pPr algn="ctr"/>
            <a:r>
              <a:rPr lang="en-GB" b="1" dirty="0">
                <a:solidFill>
                  <a:srgbClr val="FFFFFF"/>
                </a:solidFill>
                <a:latin typeface="+mn-lt"/>
              </a:rPr>
              <a:t>Week 4</a:t>
            </a:r>
            <a:br>
              <a:rPr lang="en-GB" b="1" dirty="0">
                <a:solidFill>
                  <a:srgbClr val="FFFFFF"/>
                </a:solidFill>
                <a:latin typeface="+mn-lt"/>
              </a:rPr>
            </a:br>
            <a:r>
              <a:rPr lang="en-GB" b="1" dirty="0">
                <a:solidFill>
                  <a:srgbClr val="FFFFFF"/>
                </a:solidFill>
                <a:latin typeface="+mn-lt"/>
              </a:rPr>
              <a:t>-</a:t>
            </a:r>
            <a:br>
              <a:rPr lang="en-GB" b="1" dirty="0">
                <a:solidFill>
                  <a:srgbClr val="FFFFFF"/>
                </a:solidFill>
                <a:latin typeface="+mn-lt"/>
              </a:rPr>
            </a:br>
            <a:r>
              <a:rPr lang="en-GB" b="1" dirty="0">
                <a:solidFill>
                  <a:srgbClr val="FFFFFF"/>
                </a:solidFill>
                <a:latin typeface="+mn-lt"/>
              </a:rPr>
              <a:t>In Today’s class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77C5A2-796C-9949-AD61-A7C158E56C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143" y="170918"/>
            <a:ext cx="728306" cy="480893"/>
          </a:xfrm>
          <a:prstGeom prst="rect">
            <a:avLst/>
          </a:prstGeom>
        </p:spPr>
      </p:pic>
      <p:graphicFrame>
        <p:nvGraphicFramePr>
          <p:cNvPr id="16" name="Content Placeholder 2">
            <a:extLst>
              <a:ext uri="{FF2B5EF4-FFF2-40B4-BE49-F238E27FC236}">
                <a16:creationId xmlns:a16="http://schemas.microsoft.com/office/drawing/2014/main" id="{449C4A4A-20FF-17D5-896E-4DB48B2B3C4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4402893"/>
              </p:ext>
            </p:extLst>
          </p:nvPr>
        </p:nvGraphicFramePr>
        <p:xfrm>
          <a:off x="4808601" y="901700"/>
          <a:ext cx="6545199" cy="48201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86608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D8FA64-F940-4540-BF14-18AA7CF88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7" y="-76323"/>
            <a:ext cx="10131425" cy="1456267"/>
          </a:xfrm>
        </p:spPr>
        <p:txBody>
          <a:bodyPr>
            <a:normAutofit/>
          </a:bodyPr>
          <a:lstStyle/>
          <a:p>
            <a:pPr algn="ctr"/>
            <a:r>
              <a:rPr lang="en-GB" sz="5000" b="1" dirty="0"/>
              <a:t>Exploring Career zone II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C58A13-39E5-C243-B4AF-C64DF8AEBE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43" y="170918"/>
            <a:ext cx="728306" cy="4808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554331C-C28F-5543-960E-7267B7172056}"/>
              </a:ext>
            </a:extLst>
          </p:cNvPr>
          <p:cNvSpPr txBox="1"/>
          <p:nvPr/>
        </p:nvSpPr>
        <p:spPr>
          <a:xfrm>
            <a:off x="873449" y="1379944"/>
            <a:ext cx="10871511" cy="52014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200" dirty="0"/>
              <a:t>The Career Zone has been designed to assist you with your career development in a number of ways:</a:t>
            </a:r>
          </a:p>
          <a:p>
            <a:endParaRPr lang="en-GB" sz="12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GB" sz="3200" dirty="0"/>
              <a:t>To assess your current suitability for certain job roles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GB" sz="3200" dirty="0"/>
              <a:t>To inform you of changes and opportunities in your industry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GB" sz="3200" dirty="0"/>
              <a:t>To assist in your maximising the potential of your CV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GB" sz="3200" dirty="0"/>
              <a:t>To help you increase your digital awareness and e-hireability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GB" sz="3200" dirty="0"/>
              <a:t>To hone your interview skills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1657322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D8FA64-F940-4540-BF14-18AA7CF88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7" y="-76323"/>
            <a:ext cx="10131425" cy="1456267"/>
          </a:xfrm>
        </p:spPr>
        <p:txBody>
          <a:bodyPr>
            <a:normAutofit/>
          </a:bodyPr>
          <a:lstStyle/>
          <a:p>
            <a:pPr algn="ctr"/>
            <a:r>
              <a:rPr lang="en-GB" sz="3500" b="1" dirty="0"/>
              <a:t>Exploring Career zone III – EXTENSION ACTIVITY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C58A13-39E5-C243-B4AF-C64DF8AEBE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43" y="170918"/>
            <a:ext cx="728306" cy="4808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554331C-C28F-5543-960E-7267B7172056}"/>
              </a:ext>
            </a:extLst>
          </p:cNvPr>
          <p:cNvSpPr txBox="1"/>
          <p:nvPr/>
        </p:nvSpPr>
        <p:spPr>
          <a:xfrm>
            <a:off x="873449" y="1379944"/>
            <a:ext cx="10871511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200" dirty="0"/>
              <a:t>Complete TASK 7 of the</a:t>
            </a:r>
            <a:r>
              <a:rPr lang="en-GB" sz="3200" b="1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PD1 Week 4 – Worksheet </a:t>
            </a:r>
            <a:r>
              <a:rPr lang="en-GB" sz="3200" dirty="0">
                <a:latin typeface="Calibri" panose="020F0502020204030204" pitchFamily="34" charset="0"/>
                <a:cs typeface="Calibri" panose="020F0502020204030204" pitchFamily="34" charset="0"/>
              </a:rPr>
              <a:t>document</a:t>
            </a:r>
            <a:r>
              <a:rPr lang="en-GB" sz="3200" dirty="0"/>
              <a:t> in groups. Find the different resources listed in the table on the Career Zone website and take a picture of each to show your lecturer when your are finished.</a:t>
            </a:r>
          </a:p>
          <a:p>
            <a:endParaRPr lang="en-GB" sz="3200" dirty="0"/>
          </a:p>
          <a:p>
            <a:r>
              <a:rPr lang="en-GB" sz="3200" dirty="0"/>
              <a:t>Once you have finished TASK 7, reflect on your ability to use Career Zone using the True/False statements in TASK 8 of the </a:t>
            </a:r>
            <a:r>
              <a:rPr lang="en-GB" sz="3200" b="1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PD1 Week 4 – Worksheet </a:t>
            </a:r>
            <a:r>
              <a:rPr lang="en-GB" sz="3200" dirty="0">
                <a:latin typeface="Calibri" panose="020F0502020204030204" pitchFamily="34" charset="0"/>
                <a:cs typeface="Calibri" panose="020F0502020204030204" pitchFamily="34" charset="0"/>
              </a:rPr>
              <a:t>document</a:t>
            </a:r>
            <a:r>
              <a:rPr lang="en-GB" sz="3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184831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Question marks in a line and one question mark is lit">
            <a:extLst>
              <a:ext uri="{FF2B5EF4-FFF2-40B4-BE49-F238E27FC236}">
                <a16:creationId xmlns:a16="http://schemas.microsoft.com/office/drawing/2014/main" id="{2C25C873-F59A-7B40-B92E-29F6CD4308E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7812" b="781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825645A-ED8A-4E02-A406-CC04B5395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B8330D1-076F-4893-B5F9-3F2FD6C3A3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427"/>
          <a:stretch/>
        </p:blipFill>
        <p:spPr>
          <a:xfrm>
            <a:off x="5147732" y="93132"/>
            <a:ext cx="7044267" cy="6764867"/>
          </a:xfrm>
          <a:prstGeom prst="rect">
            <a:avLst/>
          </a:prstGeom>
        </p:spPr>
      </p:pic>
      <p:sp>
        <p:nvSpPr>
          <p:cNvPr id="21" name="Freeform 5">
            <a:extLst>
              <a:ext uri="{FF2B5EF4-FFF2-40B4-BE49-F238E27FC236}">
                <a16:creationId xmlns:a16="http://schemas.microsoft.com/office/drawing/2014/main" id="{3B066204-32D1-4415-B01F-997B078AA8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5827529" y="660400"/>
            <a:ext cx="6381405" cy="6214533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tx2">
              <a:alpha val="7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E1DC80-7DEF-D94E-9B39-F463914067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46333" y="2032000"/>
            <a:ext cx="4513792" cy="2819398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bg2">
                    <a:lumMod val="75000"/>
                  </a:schemeClr>
                </a:solidFill>
              </a:rPr>
              <a:t>Any questions?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6174AE26-44B8-4647-A560-43C86BBF15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5143" y="170918"/>
            <a:ext cx="728306" cy="480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5795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wall covered with sticky notes.">
            <a:extLst>
              <a:ext uri="{FF2B5EF4-FFF2-40B4-BE49-F238E27FC236}">
                <a16:creationId xmlns:a16="http://schemas.microsoft.com/office/drawing/2014/main" id="{2C25C873-F59A-7B40-B92E-29F6CD4308E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579" b="457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825645A-ED8A-4E02-A406-CC04B5395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B8330D1-076F-4893-B5F9-3F2FD6C3A3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427"/>
          <a:stretch/>
        </p:blipFill>
        <p:spPr>
          <a:xfrm>
            <a:off x="5147732" y="93132"/>
            <a:ext cx="7044267" cy="6764867"/>
          </a:xfrm>
          <a:prstGeom prst="rect">
            <a:avLst/>
          </a:prstGeom>
        </p:spPr>
      </p:pic>
      <p:sp>
        <p:nvSpPr>
          <p:cNvPr id="30" name="Freeform 5">
            <a:extLst>
              <a:ext uri="{FF2B5EF4-FFF2-40B4-BE49-F238E27FC236}">
                <a16:creationId xmlns:a16="http://schemas.microsoft.com/office/drawing/2014/main" id="{3B066204-32D1-4415-B01F-997B078AA8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5827529" y="660400"/>
            <a:ext cx="6381405" cy="6214533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tx2">
              <a:alpha val="7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E1DC80-7DEF-D94E-9B39-F463914067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46333" y="2032000"/>
            <a:ext cx="4513792" cy="2819398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bg2">
                    <a:lumMod val="75000"/>
                  </a:schemeClr>
                </a:solidFill>
              </a:rPr>
              <a:t>Summary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6174AE26-44B8-4647-A560-43C86BBF15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5143" y="170918"/>
            <a:ext cx="728306" cy="480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1175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D8FA64-F940-4540-BF14-18AA7CF88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7" y="-76323"/>
            <a:ext cx="10131425" cy="1456267"/>
          </a:xfrm>
        </p:spPr>
        <p:txBody>
          <a:bodyPr>
            <a:normAutofit/>
          </a:bodyPr>
          <a:lstStyle/>
          <a:p>
            <a:pPr algn="ctr"/>
            <a:r>
              <a:rPr lang="en-GB" sz="3500" b="1" dirty="0"/>
              <a:t>SUMMARY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C58A13-39E5-C243-B4AF-C64DF8AEBE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43" y="170918"/>
            <a:ext cx="728306" cy="4808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554331C-C28F-5543-960E-7267B7172056}"/>
              </a:ext>
            </a:extLst>
          </p:cNvPr>
          <p:cNvSpPr txBox="1"/>
          <p:nvPr/>
        </p:nvSpPr>
        <p:spPr>
          <a:xfrm>
            <a:off x="873449" y="1379944"/>
            <a:ext cx="10871511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200" dirty="0"/>
              <a:t>After today’s class you should be able to:</a:t>
            </a:r>
          </a:p>
          <a:p>
            <a:endParaRPr lang="en-GB" sz="3200" dirty="0">
              <a:solidFill>
                <a:srgbClr val="FF000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i="1" dirty="0"/>
              <a:t>Articulate your strengths and relate them to your career path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3200" i="1" dirty="0">
              <a:solidFill>
                <a:srgbClr val="FF000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i="1" dirty="0"/>
              <a:t>Identify your weaknesses</a:t>
            </a:r>
          </a:p>
          <a:p>
            <a:endParaRPr lang="ar-SA" sz="3200" i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i="1" dirty="0"/>
              <a:t>Access the Career Zone website and explore the various tools available to you on the platform.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3200" i="1" dirty="0"/>
          </a:p>
        </p:txBody>
      </p:sp>
    </p:spTree>
    <p:extLst>
      <p:ext uri="{BB962C8B-B14F-4D97-AF65-F5344CB8AC3E}">
        <p14:creationId xmlns:p14="http://schemas.microsoft.com/office/powerpoint/2010/main" val="20984742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Pregnant woman at work">
            <a:extLst>
              <a:ext uri="{FF2B5EF4-FFF2-40B4-BE49-F238E27FC236}">
                <a16:creationId xmlns:a16="http://schemas.microsoft.com/office/drawing/2014/main" id="{2C25C873-F59A-7B40-B92E-29F6CD4308E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091" t="20453" b="293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825645A-ED8A-4E02-A406-CC04B5395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B8330D1-076F-4893-B5F9-3F2FD6C3A3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427"/>
          <a:stretch/>
        </p:blipFill>
        <p:spPr>
          <a:xfrm>
            <a:off x="5147732" y="93132"/>
            <a:ext cx="7044267" cy="6764867"/>
          </a:xfrm>
          <a:prstGeom prst="rect">
            <a:avLst/>
          </a:prstGeom>
        </p:spPr>
      </p:pic>
      <p:sp>
        <p:nvSpPr>
          <p:cNvPr id="30" name="Freeform 5">
            <a:extLst>
              <a:ext uri="{FF2B5EF4-FFF2-40B4-BE49-F238E27FC236}">
                <a16:creationId xmlns:a16="http://schemas.microsoft.com/office/drawing/2014/main" id="{3B066204-32D1-4415-B01F-997B078AA8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5827529" y="660400"/>
            <a:ext cx="6381405" cy="6214533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tx2">
              <a:alpha val="7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E1DC80-7DEF-D94E-9B39-F463914067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46333" y="2032000"/>
            <a:ext cx="4513792" cy="2819398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bg2">
                    <a:lumMod val="75000"/>
                  </a:schemeClr>
                </a:solidFill>
              </a:rPr>
              <a:t>Homework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6174AE26-44B8-4647-A560-43C86BBF15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5143" y="170918"/>
            <a:ext cx="728306" cy="480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1366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D8FA64-F940-4540-BF14-18AA7CF88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7" y="-25117"/>
            <a:ext cx="10131425" cy="1456267"/>
          </a:xfrm>
        </p:spPr>
        <p:txBody>
          <a:bodyPr>
            <a:normAutofit/>
          </a:bodyPr>
          <a:lstStyle/>
          <a:p>
            <a:pPr algn="ctr" defTabSz="457200" rtl="1" eaLnBrk="1" latinLnBrk="0" hangingPunct="1">
              <a:spcBef>
                <a:spcPct val="0"/>
              </a:spcBef>
              <a:buNone/>
            </a:pPr>
            <a:r>
              <a:rPr lang="en-US" sz="5000" b="1" dirty="0"/>
              <a:t>HOMEWORK</a:t>
            </a:r>
            <a:endParaRPr lang="en-GB" sz="50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C58A13-39E5-C243-B4AF-C64DF8AEBE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143" y="170918"/>
            <a:ext cx="728306" cy="4808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554331C-C28F-5543-960E-7267B7172056}"/>
              </a:ext>
            </a:extLst>
          </p:cNvPr>
          <p:cNvSpPr txBox="1"/>
          <p:nvPr/>
        </p:nvSpPr>
        <p:spPr>
          <a:xfrm>
            <a:off x="873449" y="1308215"/>
            <a:ext cx="10871511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2500" dirty="0">
                <a:latin typeface="Calibri" panose="020F0502020204030204" pitchFamily="34" charset="0"/>
                <a:cs typeface="Calibri" panose="020F0502020204030204" pitchFamily="34" charset="0"/>
              </a:rPr>
              <a:t>Finish any incomplete tasks from today’s session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GB" sz="25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2500" dirty="0">
                <a:latin typeface="Calibri" panose="020F0502020204030204" pitchFamily="34" charset="0"/>
                <a:cs typeface="Calibri" panose="020F0502020204030204" pitchFamily="34" charset="0"/>
              </a:rPr>
              <a:t>Go to the VLE and download the </a:t>
            </a:r>
            <a:r>
              <a:rPr lang="en-GB" sz="2500" b="1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PD1 Week 4 - Peer Appraisal Form</a:t>
            </a:r>
            <a:r>
              <a:rPr lang="en-GB" sz="2500" dirty="0">
                <a:latin typeface="Calibri" panose="020F0502020204030204" pitchFamily="34" charset="0"/>
                <a:cs typeface="Calibri" panose="020F0502020204030204" pitchFamily="34" charset="0"/>
              </a:rPr>
              <a:t>. Ask a mix </a:t>
            </a:r>
            <a:r>
              <a:rPr lang="en-GB" sz="2500">
                <a:latin typeface="Calibri" panose="020F0502020204030204" pitchFamily="34" charset="0"/>
                <a:cs typeface="Calibri" panose="020F0502020204030204" pitchFamily="34" charset="0"/>
              </a:rPr>
              <a:t>of 3 </a:t>
            </a:r>
            <a:r>
              <a:rPr lang="en-GB" sz="2500" dirty="0">
                <a:latin typeface="Calibri" panose="020F0502020204030204" pitchFamily="34" charset="0"/>
                <a:cs typeface="Calibri" panose="020F0502020204030204" pitchFamily="34" charset="0"/>
              </a:rPr>
              <a:t>people who know you well (colleagues, your manager, classmates, friends) to complete the form and be ready to discuss the results back in class next week.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GB" sz="2500" b="1" dirty="0">
              <a:solidFill>
                <a:schemeClr val="accent6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2500" dirty="0">
                <a:latin typeface="Calibri" panose="020F0502020204030204" pitchFamily="34" charset="0"/>
                <a:cs typeface="Calibri" panose="020F0502020204030204" pitchFamily="34" charset="0"/>
              </a:rPr>
              <a:t>Pick </a:t>
            </a:r>
            <a:r>
              <a:rPr lang="en-GB" sz="2500" b="1" u="sng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two</a:t>
            </a:r>
            <a:r>
              <a:rPr lang="en-GB" sz="2500" dirty="0">
                <a:latin typeface="Calibri" panose="020F0502020204030204" pitchFamily="34" charset="0"/>
                <a:cs typeface="Calibri" panose="020F0502020204030204" pitchFamily="34" charset="0"/>
              </a:rPr>
              <a:t> more strengths of yours and repeat the task from slide 15 </a:t>
            </a:r>
            <a:r>
              <a:rPr lang="en-GB" sz="2500" b="1" u="sng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for each </a:t>
            </a:r>
            <a:r>
              <a:rPr lang="en-GB" sz="2500" dirty="0">
                <a:latin typeface="Calibri" panose="020F0502020204030204" pitchFamily="34" charset="0"/>
                <a:cs typeface="Calibri" panose="020F0502020204030204" pitchFamily="34" charset="0"/>
              </a:rPr>
              <a:t>in writing: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GB" sz="2500" dirty="0">
                <a:latin typeface="Calibri" panose="020F0502020204030204" pitchFamily="34" charset="0"/>
                <a:cs typeface="Calibri" panose="020F0502020204030204" pitchFamily="34" charset="0"/>
              </a:rPr>
              <a:t>Describe the strength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GB" sz="2500" dirty="0">
                <a:latin typeface="Calibri" panose="020F0502020204030204" pitchFamily="34" charset="0"/>
                <a:cs typeface="Calibri" panose="020F0502020204030204" pitchFamily="34" charset="0"/>
              </a:rPr>
              <a:t>Explain its relationship to your career path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GB" sz="2500" dirty="0">
                <a:latin typeface="Calibri" panose="020F0502020204030204" pitchFamily="34" charset="0"/>
                <a:cs typeface="Calibri" panose="020F0502020204030204" pitchFamily="34" charset="0"/>
              </a:rPr>
              <a:t>Provide a personal example from your experience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GB" sz="2500" dirty="0">
                <a:latin typeface="Calibri" panose="020F0502020204030204" pitchFamily="34" charset="0"/>
                <a:cs typeface="Calibri" panose="020F0502020204030204" pitchFamily="34" charset="0"/>
              </a:rPr>
              <a:t>Conclude the response by linking past experience with future career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GB" sz="35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Graphic 2" descr="Open Folder">
            <a:extLst>
              <a:ext uri="{FF2B5EF4-FFF2-40B4-BE49-F238E27FC236}">
                <a16:creationId xmlns:a16="http://schemas.microsoft.com/office/drawing/2014/main" id="{3BDF3B61-C494-143D-7279-A61828B349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90416" y="97817"/>
            <a:ext cx="1456267" cy="1456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9924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E1EB41F2-E181-4D4D-9131-A30F6B0AE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3D63CC92-C517-4C71-9222-4579252CD6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270839"/>
          </a:xfrm>
          <a:custGeom>
            <a:avLst/>
            <a:gdLst>
              <a:gd name="connsiteX0" fmla="*/ 0 w 12192000"/>
              <a:gd name="connsiteY0" fmla="*/ 0 h 2270839"/>
              <a:gd name="connsiteX1" fmla="*/ 12192000 w 12192000"/>
              <a:gd name="connsiteY1" fmla="*/ 0 h 2270839"/>
              <a:gd name="connsiteX2" fmla="*/ 12192000 w 12192000"/>
              <a:gd name="connsiteY2" fmla="*/ 213719 h 2270839"/>
              <a:gd name="connsiteX3" fmla="*/ 12192000 w 12192000"/>
              <a:gd name="connsiteY3" fmla="*/ 471948 h 2270839"/>
              <a:gd name="connsiteX4" fmla="*/ 12192000 w 12192000"/>
              <a:gd name="connsiteY4" fmla="*/ 519830 h 2270839"/>
              <a:gd name="connsiteX5" fmla="*/ 12192000 w 12192000"/>
              <a:gd name="connsiteY5" fmla="*/ 744793 h 2270839"/>
              <a:gd name="connsiteX6" fmla="*/ 12192000 w 12192000"/>
              <a:gd name="connsiteY6" fmla="*/ 1754021 h 2270839"/>
              <a:gd name="connsiteX7" fmla="*/ 11957522 w 12192000"/>
              <a:gd name="connsiteY7" fmla="*/ 1797923 h 2270839"/>
              <a:gd name="connsiteX8" fmla="*/ 11679973 w 12192000"/>
              <a:gd name="connsiteY8" fmla="*/ 1847667 h 2270839"/>
              <a:gd name="connsiteX9" fmla="*/ 11401197 w 12192000"/>
              <a:gd name="connsiteY9" fmla="*/ 1896360 h 2270839"/>
              <a:gd name="connsiteX10" fmla="*/ 11121192 w 12192000"/>
              <a:gd name="connsiteY10" fmla="*/ 1938046 h 2270839"/>
              <a:gd name="connsiteX11" fmla="*/ 10842416 w 12192000"/>
              <a:gd name="connsiteY11" fmla="*/ 1980083 h 2270839"/>
              <a:gd name="connsiteX12" fmla="*/ 10562411 w 12192000"/>
              <a:gd name="connsiteY12" fmla="*/ 2019318 h 2270839"/>
              <a:gd name="connsiteX13" fmla="*/ 10286091 w 12192000"/>
              <a:gd name="connsiteY13" fmla="*/ 2052947 h 2270839"/>
              <a:gd name="connsiteX14" fmla="*/ 10006086 w 12192000"/>
              <a:gd name="connsiteY14" fmla="*/ 2084825 h 2270839"/>
              <a:gd name="connsiteX15" fmla="*/ 9727310 w 12192000"/>
              <a:gd name="connsiteY15" fmla="*/ 2113901 h 2270839"/>
              <a:gd name="connsiteX16" fmla="*/ 9453445 w 12192000"/>
              <a:gd name="connsiteY16" fmla="*/ 2139123 h 2270839"/>
              <a:gd name="connsiteX17" fmla="*/ 9175897 w 12192000"/>
              <a:gd name="connsiteY17" fmla="*/ 2164345 h 2270839"/>
              <a:gd name="connsiteX18" fmla="*/ 8902033 w 12192000"/>
              <a:gd name="connsiteY18" fmla="*/ 2185364 h 2270839"/>
              <a:gd name="connsiteX19" fmla="*/ 8628169 w 12192000"/>
              <a:gd name="connsiteY19" fmla="*/ 2201828 h 2270839"/>
              <a:gd name="connsiteX20" fmla="*/ 8355533 w 12192000"/>
              <a:gd name="connsiteY20" fmla="*/ 2218994 h 2270839"/>
              <a:gd name="connsiteX21" fmla="*/ 8085353 w 12192000"/>
              <a:gd name="connsiteY21" fmla="*/ 2233356 h 2270839"/>
              <a:gd name="connsiteX22" fmla="*/ 7817629 w 12192000"/>
              <a:gd name="connsiteY22" fmla="*/ 2243515 h 2270839"/>
              <a:gd name="connsiteX23" fmla="*/ 7549905 w 12192000"/>
              <a:gd name="connsiteY23" fmla="*/ 2252273 h 2270839"/>
              <a:gd name="connsiteX24" fmla="*/ 7284638 w 12192000"/>
              <a:gd name="connsiteY24" fmla="*/ 2260680 h 2270839"/>
              <a:gd name="connsiteX25" fmla="*/ 7023055 w 12192000"/>
              <a:gd name="connsiteY25" fmla="*/ 2264534 h 2270839"/>
              <a:gd name="connsiteX26" fmla="*/ 6761472 w 12192000"/>
              <a:gd name="connsiteY26" fmla="*/ 2268737 h 2270839"/>
              <a:gd name="connsiteX27" fmla="*/ 6503573 w 12192000"/>
              <a:gd name="connsiteY27" fmla="*/ 2270839 h 2270839"/>
              <a:gd name="connsiteX28" fmla="*/ 6248130 w 12192000"/>
              <a:gd name="connsiteY28" fmla="*/ 2268737 h 2270839"/>
              <a:gd name="connsiteX29" fmla="*/ 5995144 w 12192000"/>
              <a:gd name="connsiteY29" fmla="*/ 2268737 h 2270839"/>
              <a:gd name="connsiteX30" fmla="*/ 5744613 w 12192000"/>
              <a:gd name="connsiteY30" fmla="*/ 2264534 h 2270839"/>
              <a:gd name="connsiteX31" fmla="*/ 5498995 w 12192000"/>
              <a:gd name="connsiteY31" fmla="*/ 2258228 h 2270839"/>
              <a:gd name="connsiteX32" fmla="*/ 5255834 w 12192000"/>
              <a:gd name="connsiteY32" fmla="*/ 2252273 h 2270839"/>
              <a:gd name="connsiteX33" fmla="*/ 5017584 w 12192000"/>
              <a:gd name="connsiteY33" fmla="*/ 2245617 h 2270839"/>
              <a:gd name="connsiteX34" fmla="*/ 4780562 w 12192000"/>
              <a:gd name="connsiteY34" fmla="*/ 2235458 h 2270839"/>
              <a:gd name="connsiteX35" fmla="*/ 4547227 w 12192000"/>
              <a:gd name="connsiteY35" fmla="*/ 2224598 h 2270839"/>
              <a:gd name="connsiteX36" fmla="*/ 4318800 w 12192000"/>
              <a:gd name="connsiteY36" fmla="*/ 2214790 h 2270839"/>
              <a:gd name="connsiteX37" fmla="*/ 3873004 w 12192000"/>
              <a:gd name="connsiteY37" fmla="*/ 2187115 h 2270839"/>
              <a:gd name="connsiteX38" fmla="*/ 3445628 w 12192000"/>
              <a:gd name="connsiteY38" fmla="*/ 2157690 h 2270839"/>
              <a:gd name="connsiteX39" fmla="*/ 3035446 w 12192000"/>
              <a:gd name="connsiteY39" fmla="*/ 2126862 h 2270839"/>
              <a:gd name="connsiteX40" fmla="*/ 2647370 w 12192000"/>
              <a:gd name="connsiteY40" fmla="*/ 2092883 h 2270839"/>
              <a:gd name="connsiteX41" fmla="*/ 2276487 w 12192000"/>
              <a:gd name="connsiteY41" fmla="*/ 2057501 h 2270839"/>
              <a:gd name="connsiteX42" fmla="*/ 1932621 w 12192000"/>
              <a:gd name="connsiteY42" fmla="*/ 2019318 h 2270839"/>
              <a:gd name="connsiteX43" fmla="*/ 1609634 w 12192000"/>
              <a:gd name="connsiteY43" fmla="*/ 1981835 h 2270839"/>
              <a:gd name="connsiteX44" fmla="*/ 1312435 w 12192000"/>
              <a:gd name="connsiteY44" fmla="*/ 1944352 h 2270839"/>
              <a:gd name="connsiteX45" fmla="*/ 1039799 w 12192000"/>
              <a:gd name="connsiteY45" fmla="*/ 1908971 h 2270839"/>
              <a:gd name="connsiteX46" fmla="*/ 797865 w 12192000"/>
              <a:gd name="connsiteY46" fmla="*/ 1875341 h 2270839"/>
              <a:gd name="connsiteX47" fmla="*/ 579265 w 12192000"/>
              <a:gd name="connsiteY47" fmla="*/ 1843463 h 2270839"/>
              <a:gd name="connsiteX48" fmla="*/ 395052 w 12192000"/>
              <a:gd name="connsiteY48" fmla="*/ 1816840 h 2270839"/>
              <a:gd name="connsiteX49" fmla="*/ 240312 w 12192000"/>
              <a:gd name="connsiteY49" fmla="*/ 1791617 h 2270839"/>
              <a:gd name="connsiteX50" fmla="*/ 27853 w 12192000"/>
              <a:gd name="connsiteY50" fmla="*/ 1755536 h 2270839"/>
              <a:gd name="connsiteX51" fmla="*/ 0 w 12192000"/>
              <a:gd name="connsiteY51" fmla="*/ 1750823 h 2270839"/>
              <a:gd name="connsiteX52" fmla="*/ 0 w 12192000"/>
              <a:gd name="connsiteY52" fmla="*/ 744793 h 2270839"/>
              <a:gd name="connsiteX53" fmla="*/ 0 w 12192000"/>
              <a:gd name="connsiteY53" fmla="*/ 519830 h 2270839"/>
              <a:gd name="connsiteX54" fmla="*/ 0 w 12192000"/>
              <a:gd name="connsiteY54" fmla="*/ 471948 h 2270839"/>
              <a:gd name="connsiteX55" fmla="*/ 0 w 12192000"/>
              <a:gd name="connsiteY55" fmla="*/ 213719 h 22708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000" h="2270839">
                <a:moveTo>
                  <a:pt x="0" y="0"/>
                </a:moveTo>
                <a:lnTo>
                  <a:pt x="12192000" y="0"/>
                </a:lnTo>
                <a:lnTo>
                  <a:pt x="12192000" y="213719"/>
                </a:lnTo>
                <a:lnTo>
                  <a:pt x="12192000" y="471948"/>
                </a:lnTo>
                <a:lnTo>
                  <a:pt x="12192000" y="519830"/>
                </a:lnTo>
                <a:lnTo>
                  <a:pt x="12192000" y="744793"/>
                </a:lnTo>
                <a:lnTo>
                  <a:pt x="12192000" y="1754021"/>
                </a:lnTo>
                <a:lnTo>
                  <a:pt x="11957522" y="1797923"/>
                </a:lnTo>
                <a:lnTo>
                  <a:pt x="11679973" y="1847667"/>
                </a:lnTo>
                <a:lnTo>
                  <a:pt x="11401197" y="1896360"/>
                </a:lnTo>
                <a:lnTo>
                  <a:pt x="11121192" y="1938046"/>
                </a:lnTo>
                <a:lnTo>
                  <a:pt x="10842416" y="1980083"/>
                </a:lnTo>
                <a:lnTo>
                  <a:pt x="10562411" y="2019318"/>
                </a:lnTo>
                <a:lnTo>
                  <a:pt x="10286091" y="2052947"/>
                </a:lnTo>
                <a:lnTo>
                  <a:pt x="10006086" y="2084825"/>
                </a:lnTo>
                <a:lnTo>
                  <a:pt x="9727310" y="2113901"/>
                </a:lnTo>
                <a:lnTo>
                  <a:pt x="9453445" y="2139123"/>
                </a:lnTo>
                <a:lnTo>
                  <a:pt x="9175897" y="2164345"/>
                </a:lnTo>
                <a:lnTo>
                  <a:pt x="8902033" y="2185364"/>
                </a:lnTo>
                <a:lnTo>
                  <a:pt x="8628169" y="2201828"/>
                </a:lnTo>
                <a:lnTo>
                  <a:pt x="8355533" y="2218994"/>
                </a:lnTo>
                <a:lnTo>
                  <a:pt x="8085353" y="2233356"/>
                </a:lnTo>
                <a:lnTo>
                  <a:pt x="7817629" y="2243515"/>
                </a:lnTo>
                <a:lnTo>
                  <a:pt x="7549905" y="2252273"/>
                </a:lnTo>
                <a:lnTo>
                  <a:pt x="7284638" y="2260680"/>
                </a:lnTo>
                <a:lnTo>
                  <a:pt x="7023055" y="2264534"/>
                </a:lnTo>
                <a:lnTo>
                  <a:pt x="6761472" y="2268737"/>
                </a:lnTo>
                <a:lnTo>
                  <a:pt x="6503573" y="2270839"/>
                </a:lnTo>
                <a:lnTo>
                  <a:pt x="6248130" y="2268737"/>
                </a:lnTo>
                <a:lnTo>
                  <a:pt x="5995144" y="2268737"/>
                </a:lnTo>
                <a:lnTo>
                  <a:pt x="5744613" y="2264534"/>
                </a:lnTo>
                <a:lnTo>
                  <a:pt x="5498995" y="2258228"/>
                </a:lnTo>
                <a:lnTo>
                  <a:pt x="5255834" y="2252273"/>
                </a:lnTo>
                <a:lnTo>
                  <a:pt x="5017584" y="2245617"/>
                </a:lnTo>
                <a:lnTo>
                  <a:pt x="4780562" y="2235458"/>
                </a:lnTo>
                <a:lnTo>
                  <a:pt x="4547227" y="2224598"/>
                </a:lnTo>
                <a:lnTo>
                  <a:pt x="4318800" y="2214790"/>
                </a:lnTo>
                <a:lnTo>
                  <a:pt x="3873004" y="2187115"/>
                </a:lnTo>
                <a:lnTo>
                  <a:pt x="3445628" y="2157690"/>
                </a:lnTo>
                <a:lnTo>
                  <a:pt x="3035446" y="2126862"/>
                </a:lnTo>
                <a:lnTo>
                  <a:pt x="2647370" y="2092883"/>
                </a:lnTo>
                <a:lnTo>
                  <a:pt x="2276487" y="2057501"/>
                </a:lnTo>
                <a:lnTo>
                  <a:pt x="1932621" y="2019318"/>
                </a:lnTo>
                <a:lnTo>
                  <a:pt x="1609634" y="1981835"/>
                </a:lnTo>
                <a:lnTo>
                  <a:pt x="1312435" y="1944352"/>
                </a:lnTo>
                <a:lnTo>
                  <a:pt x="1039799" y="1908971"/>
                </a:lnTo>
                <a:lnTo>
                  <a:pt x="797865" y="1875341"/>
                </a:lnTo>
                <a:lnTo>
                  <a:pt x="579265" y="1843463"/>
                </a:lnTo>
                <a:lnTo>
                  <a:pt x="395052" y="1816840"/>
                </a:lnTo>
                <a:lnTo>
                  <a:pt x="240312" y="1791617"/>
                </a:lnTo>
                <a:lnTo>
                  <a:pt x="27853" y="1755536"/>
                </a:lnTo>
                <a:lnTo>
                  <a:pt x="0" y="1750823"/>
                </a:lnTo>
                <a:lnTo>
                  <a:pt x="0" y="744793"/>
                </a:lnTo>
                <a:lnTo>
                  <a:pt x="0" y="519830"/>
                </a:lnTo>
                <a:lnTo>
                  <a:pt x="0" y="471948"/>
                </a:lnTo>
                <a:lnTo>
                  <a:pt x="0" y="213719"/>
                </a:lnTo>
                <a:close/>
              </a:path>
            </a:pathLst>
          </a:custGeom>
          <a:solidFill>
            <a:schemeClr val="tx2"/>
          </a:solidFill>
          <a:ln w="444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0A39FDC-39F4-4CB7-873B-8D786EC025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00" b="63148"/>
          <a:stretch/>
        </p:blipFill>
        <p:spPr>
          <a:xfrm>
            <a:off x="4071257" y="1"/>
            <a:ext cx="8117568" cy="2270839"/>
          </a:xfrm>
          <a:custGeom>
            <a:avLst/>
            <a:gdLst>
              <a:gd name="connsiteX0" fmla="*/ 0 w 8117568"/>
              <a:gd name="connsiteY0" fmla="*/ 0 h 2270839"/>
              <a:gd name="connsiteX1" fmla="*/ 8117568 w 8117568"/>
              <a:gd name="connsiteY1" fmla="*/ 0 h 2270839"/>
              <a:gd name="connsiteX2" fmla="*/ 8117568 w 8117568"/>
              <a:gd name="connsiteY2" fmla="*/ 1754616 h 2270839"/>
              <a:gd name="connsiteX3" fmla="*/ 7886265 w 8117568"/>
              <a:gd name="connsiteY3" fmla="*/ 1797923 h 2270839"/>
              <a:gd name="connsiteX4" fmla="*/ 7608716 w 8117568"/>
              <a:gd name="connsiteY4" fmla="*/ 1847667 h 2270839"/>
              <a:gd name="connsiteX5" fmla="*/ 7329940 w 8117568"/>
              <a:gd name="connsiteY5" fmla="*/ 1896360 h 2270839"/>
              <a:gd name="connsiteX6" fmla="*/ 7049935 w 8117568"/>
              <a:gd name="connsiteY6" fmla="*/ 1938046 h 2270839"/>
              <a:gd name="connsiteX7" fmla="*/ 6771159 w 8117568"/>
              <a:gd name="connsiteY7" fmla="*/ 1980083 h 2270839"/>
              <a:gd name="connsiteX8" fmla="*/ 6491154 w 8117568"/>
              <a:gd name="connsiteY8" fmla="*/ 2019318 h 2270839"/>
              <a:gd name="connsiteX9" fmla="*/ 6214834 w 8117568"/>
              <a:gd name="connsiteY9" fmla="*/ 2052947 h 2270839"/>
              <a:gd name="connsiteX10" fmla="*/ 5934829 w 8117568"/>
              <a:gd name="connsiteY10" fmla="*/ 2084825 h 2270839"/>
              <a:gd name="connsiteX11" fmla="*/ 5656053 w 8117568"/>
              <a:gd name="connsiteY11" fmla="*/ 2113901 h 2270839"/>
              <a:gd name="connsiteX12" fmla="*/ 5382188 w 8117568"/>
              <a:gd name="connsiteY12" fmla="*/ 2139123 h 2270839"/>
              <a:gd name="connsiteX13" fmla="*/ 5104640 w 8117568"/>
              <a:gd name="connsiteY13" fmla="*/ 2164345 h 2270839"/>
              <a:gd name="connsiteX14" fmla="*/ 4830776 w 8117568"/>
              <a:gd name="connsiteY14" fmla="*/ 2185364 h 2270839"/>
              <a:gd name="connsiteX15" fmla="*/ 4556912 w 8117568"/>
              <a:gd name="connsiteY15" fmla="*/ 2201828 h 2270839"/>
              <a:gd name="connsiteX16" fmla="*/ 4284276 w 8117568"/>
              <a:gd name="connsiteY16" fmla="*/ 2218994 h 2270839"/>
              <a:gd name="connsiteX17" fmla="*/ 4014096 w 8117568"/>
              <a:gd name="connsiteY17" fmla="*/ 2233356 h 2270839"/>
              <a:gd name="connsiteX18" fmla="*/ 3746372 w 8117568"/>
              <a:gd name="connsiteY18" fmla="*/ 2243515 h 2270839"/>
              <a:gd name="connsiteX19" fmla="*/ 3478648 w 8117568"/>
              <a:gd name="connsiteY19" fmla="*/ 2252273 h 2270839"/>
              <a:gd name="connsiteX20" fmla="*/ 3213381 w 8117568"/>
              <a:gd name="connsiteY20" fmla="*/ 2260680 h 2270839"/>
              <a:gd name="connsiteX21" fmla="*/ 2951798 w 8117568"/>
              <a:gd name="connsiteY21" fmla="*/ 2264534 h 2270839"/>
              <a:gd name="connsiteX22" fmla="*/ 2690215 w 8117568"/>
              <a:gd name="connsiteY22" fmla="*/ 2268737 h 2270839"/>
              <a:gd name="connsiteX23" fmla="*/ 2432316 w 8117568"/>
              <a:gd name="connsiteY23" fmla="*/ 2270839 h 2270839"/>
              <a:gd name="connsiteX24" fmla="*/ 2176873 w 8117568"/>
              <a:gd name="connsiteY24" fmla="*/ 2268737 h 2270839"/>
              <a:gd name="connsiteX25" fmla="*/ 1923887 w 8117568"/>
              <a:gd name="connsiteY25" fmla="*/ 2268737 h 2270839"/>
              <a:gd name="connsiteX26" fmla="*/ 1673356 w 8117568"/>
              <a:gd name="connsiteY26" fmla="*/ 2264534 h 2270839"/>
              <a:gd name="connsiteX27" fmla="*/ 1427738 w 8117568"/>
              <a:gd name="connsiteY27" fmla="*/ 2258228 h 2270839"/>
              <a:gd name="connsiteX28" fmla="*/ 1184577 w 8117568"/>
              <a:gd name="connsiteY28" fmla="*/ 2252273 h 2270839"/>
              <a:gd name="connsiteX29" fmla="*/ 946327 w 8117568"/>
              <a:gd name="connsiteY29" fmla="*/ 2245617 h 2270839"/>
              <a:gd name="connsiteX30" fmla="*/ 709305 w 8117568"/>
              <a:gd name="connsiteY30" fmla="*/ 2235458 h 2270839"/>
              <a:gd name="connsiteX31" fmla="*/ 475970 w 8117568"/>
              <a:gd name="connsiteY31" fmla="*/ 2224598 h 2270839"/>
              <a:gd name="connsiteX32" fmla="*/ 247543 w 8117568"/>
              <a:gd name="connsiteY32" fmla="*/ 2214790 h 2270839"/>
              <a:gd name="connsiteX33" fmla="*/ 0 w 8117568"/>
              <a:gd name="connsiteY33" fmla="*/ 2199423 h 22708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8117568" h="2270839">
                <a:moveTo>
                  <a:pt x="0" y="0"/>
                </a:moveTo>
                <a:lnTo>
                  <a:pt x="8117568" y="0"/>
                </a:lnTo>
                <a:lnTo>
                  <a:pt x="8117568" y="1754616"/>
                </a:lnTo>
                <a:lnTo>
                  <a:pt x="7886265" y="1797923"/>
                </a:lnTo>
                <a:lnTo>
                  <a:pt x="7608716" y="1847667"/>
                </a:lnTo>
                <a:lnTo>
                  <a:pt x="7329940" y="1896360"/>
                </a:lnTo>
                <a:lnTo>
                  <a:pt x="7049935" y="1938046"/>
                </a:lnTo>
                <a:lnTo>
                  <a:pt x="6771159" y="1980083"/>
                </a:lnTo>
                <a:lnTo>
                  <a:pt x="6491154" y="2019318"/>
                </a:lnTo>
                <a:lnTo>
                  <a:pt x="6214834" y="2052947"/>
                </a:lnTo>
                <a:lnTo>
                  <a:pt x="5934829" y="2084825"/>
                </a:lnTo>
                <a:lnTo>
                  <a:pt x="5656053" y="2113901"/>
                </a:lnTo>
                <a:lnTo>
                  <a:pt x="5382188" y="2139123"/>
                </a:lnTo>
                <a:lnTo>
                  <a:pt x="5104640" y="2164345"/>
                </a:lnTo>
                <a:lnTo>
                  <a:pt x="4830776" y="2185364"/>
                </a:lnTo>
                <a:lnTo>
                  <a:pt x="4556912" y="2201828"/>
                </a:lnTo>
                <a:lnTo>
                  <a:pt x="4284276" y="2218994"/>
                </a:lnTo>
                <a:lnTo>
                  <a:pt x="4014096" y="2233356"/>
                </a:lnTo>
                <a:lnTo>
                  <a:pt x="3746372" y="2243515"/>
                </a:lnTo>
                <a:lnTo>
                  <a:pt x="3478648" y="2252273"/>
                </a:lnTo>
                <a:lnTo>
                  <a:pt x="3213381" y="2260680"/>
                </a:lnTo>
                <a:lnTo>
                  <a:pt x="2951798" y="2264534"/>
                </a:lnTo>
                <a:lnTo>
                  <a:pt x="2690215" y="2268737"/>
                </a:lnTo>
                <a:lnTo>
                  <a:pt x="2432316" y="2270839"/>
                </a:lnTo>
                <a:lnTo>
                  <a:pt x="2176873" y="2268737"/>
                </a:lnTo>
                <a:lnTo>
                  <a:pt x="1923887" y="2268737"/>
                </a:lnTo>
                <a:lnTo>
                  <a:pt x="1673356" y="2264534"/>
                </a:lnTo>
                <a:lnTo>
                  <a:pt x="1427738" y="2258228"/>
                </a:lnTo>
                <a:lnTo>
                  <a:pt x="1184577" y="2252273"/>
                </a:lnTo>
                <a:lnTo>
                  <a:pt x="946327" y="2245617"/>
                </a:lnTo>
                <a:lnTo>
                  <a:pt x="709305" y="2235458"/>
                </a:lnTo>
                <a:lnTo>
                  <a:pt x="475970" y="2224598"/>
                </a:lnTo>
                <a:lnTo>
                  <a:pt x="247543" y="2214790"/>
                </a:lnTo>
                <a:lnTo>
                  <a:pt x="0" y="2199423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FD8FA64-F940-4540-BF14-18AA7CF88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609600"/>
            <a:ext cx="10131425" cy="111034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b="1">
                <a:solidFill>
                  <a:schemeClr val="bg1"/>
                </a:solidFill>
              </a:rPr>
              <a:t>References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54331C-C28F-5543-960E-7267B7172056}"/>
              </a:ext>
            </a:extLst>
          </p:cNvPr>
          <p:cNvSpPr txBox="1"/>
          <p:nvPr/>
        </p:nvSpPr>
        <p:spPr>
          <a:xfrm>
            <a:off x="685800" y="2743200"/>
            <a:ext cx="10820400" cy="33250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sz="2500" dirty="0">
                <a:latin typeface="Calibri" panose="020F0502020204030204" pitchFamily="34" charset="0"/>
                <a:cs typeface="Calibri" panose="020F0502020204030204" pitchFamily="34" charset="0"/>
              </a:rPr>
              <a:t>ARU London (2020) </a:t>
            </a:r>
            <a:r>
              <a:rPr lang="en-GB" sz="2500" i="1" dirty="0">
                <a:latin typeface="Calibri" panose="020F0502020204030204" pitchFamily="34" charset="0"/>
                <a:cs typeface="Calibri" panose="020F0502020204030204" pitchFamily="34" charset="0"/>
              </a:rPr>
              <a:t>Career Zone </a:t>
            </a:r>
            <a:r>
              <a:rPr lang="en-GB" sz="2500" dirty="0">
                <a:latin typeface="Calibri" panose="020F0502020204030204" pitchFamily="34" charset="0"/>
                <a:cs typeface="Calibri" panose="020F0502020204030204" pitchFamily="34" charset="0"/>
              </a:rPr>
              <a:t>[online] Available at: &lt;https://</a:t>
            </a:r>
            <a:r>
              <a:rPr lang="en-GB" sz="2500" dirty="0" err="1">
                <a:latin typeface="Calibri" panose="020F0502020204030204" pitchFamily="34" charset="0"/>
                <a:cs typeface="Calibri" panose="020F0502020204030204" pitchFamily="34" charset="0"/>
              </a:rPr>
              <a:t>www.abintegro.com</a:t>
            </a:r>
            <a:r>
              <a:rPr lang="en-GB" sz="2500" dirty="0">
                <a:latin typeface="Calibri" panose="020F0502020204030204" pitchFamily="34" charset="0"/>
                <a:cs typeface="Calibri" panose="020F0502020204030204" pitchFamily="34" charset="0"/>
              </a:rPr>
              <a:t>/Members&gt; [Accessed on: 10</a:t>
            </a:r>
            <a:r>
              <a:rPr lang="en-GB" sz="25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th</a:t>
            </a:r>
            <a:r>
              <a:rPr lang="en-GB" sz="2500" dirty="0">
                <a:latin typeface="Calibri" panose="020F0502020204030204" pitchFamily="34" charset="0"/>
                <a:cs typeface="Calibri" panose="020F0502020204030204" pitchFamily="34" charset="0"/>
              </a:rPr>
              <a:t> Feb. 2022]</a:t>
            </a:r>
          </a:p>
          <a:p>
            <a:endParaRPr lang="en-GB" sz="25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GB" sz="2500" dirty="0">
                <a:latin typeface="Calibri" panose="020F0502020204030204" pitchFamily="34" charset="0"/>
                <a:cs typeface="Calibri" panose="020F0502020204030204" pitchFamily="34" charset="0"/>
              </a:rPr>
              <a:t>Bite Back (2021), </a:t>
            </a:r>
            <a:r>
              <a:rPr lang="en-GB" sz="2500" i="1" dirty="0">
                <a:latin typeface="Calibri" panose="020F0502020204030204" pitchFamily="34" charset="0"/>
                <a:cs typeface="Calibri" panose="020F0502020204030204" pitchFamily="34" charset="0"/>
              </a:rPr>
              <a:t>Identifying Your Strengths </a:t>
            </a:r>
            <a:r>
              <a:rPr lang="en-GB" sz="2500" dirty="0">
                <a:latin typeface="Calibri" panose="020F0502020204030204" pitchFamily="34" charset="0"/>
                <a:cs typeface="Calibri" panose="020F0502020204030204" pitchFamily="34" charset="0"/>
              </a:rPr>
              <a:t>[online] available at: </a:t>
            </a:r>
            <a:r>
              <a:rPr lang="en-GB" sz="25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&lt;https://</a:t>
            </a:r>
            <a:r>
              <a:rPr lang="en-GB" sz="25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www.youtube.com</a:t>
            </a:r>
            <a:r>
              <a:rPr lang="en-GB" sz="25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en-GB" sz="25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watch?v</a:t>
            </a:r>
            <a:r>
              <a:rPr lang="en-GB" sz="25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=JwNI1F21eK8&gt; [Accessed on: 27</a:t>
            </a:r>
            <a:r>
              <a:rPr lang="en-GB" sz="2500" baseline="30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</a:t>
            </a:r>
            <a:r>
              <a:rPr lang="en-GB" sz="25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August 2022]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C58A13-39E5-C243-B4AF-C64DF8AEBE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143" y="170918"/>
            <a:ext cx="728306" cy="480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8105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oup of students working in library">
            <a:extLst>
              <a:ext uri="{FF2B5EF4-FFF2-40B4-BE49-F238E27FC236}">
                <a16:creationId xmlns:a16="http://schemas.microsoft.com/office/drawing/2014/main" id="{2C25C873-F59A-7B40-B92E-29F6CD4308E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7771" b="777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825645A-ED8A-4E02-A406-CC04B5395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B8330D1-076F-4893-B5F9-3F2FD6C3A3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427"/>
          <a:stretch/>
        </p:blipFill>
        <p:spPr>
          <a:xfrm>
            <a:off x="5147732" y="93132"/>
            <a:ext cx="7044267" cy="6764867"/>
          </a:xfrm>
          <a:prstGeom prst="rect">
            <a:avLst/>
          </a:prstGeom>
        </p:spPr>
      </p:pic>
      <p:sp>
        <p:nvSpPr>
          <p:cNvPr id="21" name="Freeform 5">
            <a:extLst>
              <a:ext uri="{FF2B5EF4-FFF2-40B4-BE49-F238E27FC236}">
                <a16:creationId xmlns:a16="http://schemas.microsoft.com/office/drawing/2014/main" id="{3B066204-32D1-4415-B01F-997B078AA8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5827529" y="660400"/>
            <a:ext cx="6381405" cy="6214533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tx2">
              <a:alpha val="7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E1DC80-7DEF-D94E-9B39-F463914067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46333" y="2032000"/>
            <a:ext cx="4513792" cy="2819398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bg2">
                    <a:lumMod val="75000"/>
                  </a:schemeClr>
                </a:solidFill>
              </a:rPr>
              <a:t>Homework review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6174AE26-44B8-4647-A560-43C86BBF15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5143" y="170918"/>
            <a:ext cx="728306" cy="480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0008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D8FA64-F940-4540-BF14-18AA7CF88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7" y="0"/>
            <a:ext cx="10131425" cy="1456267"/>
          </a:xfrm>
        </p:spPr>
        <p:txBody>
          <a:bodyPr>
            <a:normAutofit/>
          </a:bodyPr>
          <a:lstStyle/>
          <a:p>
            <a:pPr algn="ctr"/>
            <a:r>
              <a:rPr lang="en-GB" sz="5000" b="1" dirty="0"/>
              <a:t>Homework Review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C58A13-39E5-C243-B4AF-C64DF8AEBE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43" y="170918"/>
            <a:ext cx="728306" cy="4808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554331C-C28F-5543-960E-7267B7172056}"/>
              </a:ext>
            </a:extLst>
          </p:cNvPr>
          <p:cNvSpPr txBox="1"/>
          <p:nvPr/>
        </p:nvSpPr>
        <p:spPr>
          <a:xfrm>
            <a:off x="873449" y="1651590"/>
            <a:ext cx="10894265" cy="35548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500" dirty="0">
                <a:latin typeface="Calibri" panose="020F0502020204030204" pitchFamily="34" charset="0"/>
                <a:cs typeface="Calibri" panose="020F0502020204030204" pitchFamily="34" charset="0"/>
              </a:rPr>
              <a:t>Share with your peers the 3 values you identified that are valued by your industry.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35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500" dirty="0">
                <a:latin typeface="Calibri" panose="020F0502020204030204" pitchFamily="34" charset="0"/>
                <a:cs typeface="Calibri" panose="020F0502020204030204" pitchFamily="34" charset="0"/>
              </a:rPr>
              <a:t>Discuss how your own values match the values of your industry. 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5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5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77945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nds moving forward">
            <a:extLst>
              <a:ext uri="{FF2B5EF4-FFF2-40B4-BE49-F238E27FC236}">
                <a16:creationId xmlns:a16="http://schemas.microsoft.com/office/drawing/2014/main" id="{2C25C873-F59A-7B40-B92E-29F6CD4308E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6928" b="1692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825645A-ED8A-4E02-A406-CC04B5395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B8330D1-076F-4893-B5F9-3F2FD6C3A3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427"/>
          <a:stretch/>
        </p:blipFill>
        <p:spPr>
          <a:xfrm>
            <a:off x="5147732" y="93132"/>
            <a:ext cx="7044267" cy="6764867"/>
          </a:xfrm>
          <a:prstGeom prst="rect">
            <a:avLst/>
          </a:prstGeom>
        </p:spPr>
      </p:pic>
      <p:sp>
        <p:nvSpPr>
          <p:cNvPr id="21" name="Freeform 5">
            <a:extLst>
              <a:ext uri="{FF2B5EF4-FFF2-40B4-BE49-F238E27FC236}">
                <a16:creationId xmlns:a16="http://schemas.microsoft.com/office/drawing/2014/main" id="{3B066204-32D1-4415-B01F-997B078AA8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5827529" y="660400"/>
            <a:ext cx="6381405" cy="6214533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tx2">
              <a:alpha val="7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E1DC80-7DEF-D94E-9B39-F463914067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46333" y="2032000"/>
            <a:ext cx="4513792" cy="2819398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bg2">
                    <a:lumMod val="75000"/>
                  </a:schemeClr>
                </a:solidFill>
              </a:rPr>
              <a:t>IDENTIFYING Strengths and weaknesses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6174AE26-44B8-4647-A560-43C86BBF15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5143" y="170918"/>
            <a:ext cx="728306" cy="480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5681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D8FA64-F940-4540-BF14-18AA7CF88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7" y="217350"/>
            <a:ext cx="10131425" cy="1456267"/>
          </a:xfrm>
        </p:spPr>
        <p:txBody>
          <a:bodyPr>
            <a:normAutofit/>
          </a:bodyPr>
          <a:lstStyle/>
          <a:p>
            <a:pPr algn="ctr"/>
            <a:r>
              <a:rPr lang="en-GB" sz="5000" b="1" dirty="0"/>
              <a:t>Introducing strengths 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C58A13-39E5-C243-B4AF-C64DF8AEBE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43" y="170918"/>
            <a:ext cx="728306" cy="4808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554331C-C28F-5543-960E-7267B7172056}"/>
              </a:ext>
            </a:extLst>
          </p:cNvPr>
          <p:cNvSpPr txBox="1"/>
          <p:nvPr/>
        </p:nvSpPr>
        <p:spPr>
          <a:xfrm>
            <a:off x="1972170" y="1928798"/>
            <a:ext cx="8766714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5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Watch the video below and answer the questions in TASK 1 of </a:t>
            </a:r>
            <a:r>
              <a:rPr lang="en-GB" sz="3500" dirty="0">
                <a:latin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lang="en-GB" sz="3500" b="1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PD1 Week 4 – Worksheet</a:t>
            </a:r>
            <a:r>
              <a:rPr lang="en-GB" sz="3500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3500" dirty="0">
                <a:latin typeface="Calibri" panose="020F0502020204030204" pitchFamily="34" charset="0"/>
                <a:cs typeface="Calibri" panose="020F0502020204030204" pitchFamily="34" charset="0"/>
              </a:rPr>
              <a:t>document:</a:t>
            </a:r>
          </a:p>
          <a:p>
            <a:r>
              <a:rPr lang="en-GB" sz="35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3500" b="1" dirty="0">
                <a:solidFill>
                  <a:schemeClr val="accent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https://</a:t>
            </a:r>
            <a:r>
              <a:rPr lang="en-GB" sz="3500" b="1" dirty="0" err="1">
                <a:solidFill>
                  <a:schemeClr val="accent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www.youtube.com</a:t>
            </a:r>
            <a:r>
              <a:rPr lang="en-GB" sz="3500" b="1" dirty="0">
                <a:solidFill>
                  <a:schemeClr val="accent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en-GB" sz="3500" b="1" dirty="0" err="1">
                <a:solidFill>
                  <a:schemeClr val="accent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watch?v</a:t>
            </a:r>
            <a:r>
              <a:rPr lang="en-GB" sz="3500" b="1" dirty="0">
                <a:solidFill>
                  <a:schemeClr val="accent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=JwNI1F21eK8</a:t>
            </a:r>
          </a:p>
        </p:txBody>
      </p:sp>
    </p:spTree>
    <p:extLst>
      <p:ext uri="{BB962C8B-B14F-4D97-AF65-F5344CB8AC3E}">
        <p14:creationId xmlns:p14="http://schemas.microsoft.com/office/powerpoint/2010/main" val="32420381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D8FA64-F940-4540-BF14-18AA7CF88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7" y="411364"/>
            <a:ext cx="10131425" cy="1456267"/>
          </a:xfrm>
        </p:spPr>
        <p:txBody>
          <a:bodyPr>
            <a:normAutofit fontScale="90000"/>
          </a:bodyPr>
          <a:lstStyle/>
          <a:p>
            <a:pPr algn="ctr"/>
            <a:r>
              <a:rPr lang="en-GB" sz="5000" b="1" dirty="0"/>
              <a:t>Identifying strengths and weaknesses 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C58A13-39E5-C243-B4AF-C64DF8AEBE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43" y="170918"/>
            <a:ext cx="728306" cy="4808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554331C-C28F-5543-960E-7267B7172056}"/>
              </a:ext>
            </a:extLst>
          </p:cNvPr>
          <p:cNvSpPr txBox="1"/>
          <p:nvPr/>
        </p:nvSpPr>
        <p:spPr>
          <a:xfrm>
            <a:off x="1301646" y="2502707"/>
            <a:ext cx="10338776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4450"/>
            <a:r>
              <a:rPr lang="en-GB" sz="3000" dirty="0">
                <a:latin typeface="Calibri" panose="020F0502020204030204" pitchFamily="34" charset="0"/>
                <a:cs typeface="Calibri" panose="020F0502020204030204" pitchFamily="34" charset="0"/>
              </a:rPr>
              <a:t>Go to TASK 2 of the </a:t>
            </a:r>
            <a:r>
              <a:rPr lang="en-GB" sz="3000" b="1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PD1 Week 4 – Worksheet </a:t>
            </a:r>
            <a:r>
              <a:rPr lang="en-GB" sz="3000" dirty="0">
                <a:latin typeface="Calibri" panose="020F0502020204030204" pitchFamily="34" charset="0"/>
                <a:cs typeface="Calibri" panose="020F0502020204030204" pitchFamily="34" charset="0"/>
              </a:rPr>
              <a:t>document and read Tina’s self-assessment and profile summary. Which strengths from her self-assessment has she included in her profile summary?</a:t>
            </a:r>
          </a:p>
          <a:p>
            <a:pPr marL="44450"/>
            <a:endParaRPr lang="en-GB" sz="3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4450"/>
            <a:r>
              <a:rPr lang="en-GB" sz="3000" dirty="0">
                <a:latin typeface="Calibri" panose="020F0502020204030204" pitchFamily="34" charset="0"/>
                <a:cs typeface="Calibri" panose="020F0502020204030204" pitchFamily="34" charset="0"/>
              </a:rPr>
              <a:t>Now go to TASK 3 and find the weaknesses she mentions in her self-evaluation.</a:t>
            </a:r>
            <a:endParaRPr lang="en-GB" sz="3000" b="1" dirty="0">
              <a:solidFill>
                <a:schemeClr val="accent6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01520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D8FA64-F940-4540-BF14-18AA7CF88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7" y="180827"/>
            <a:ext cx="10131425" cy="1456267"/>
          </a:xfrm>
        </p:spPr>
        <p:txBody>
          <a:bodyPr>
            <a:normAutofit fontScale="90000"/>
          </a:bodyPr>
          <a:lstStyle/>
          <a:p>
            <a:pPr algn="ctr"/>
            <a:r>
              <a:rPr lang="en-GB" sz="5000" b="1" dirty="0"/>
              <a:t>Identifying strengths and Weaknesses – Peer Appraisal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C58A13-39E5-C243-B4AF-C64DF8AEBE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43" y="170918"/>
            <a:ext cx="728306" cy="4808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554331C-C28F-5543-960E-7267B7172056}"/>
              </a:ext>
            </a:extLst>
          </p:cNvPr>
          <p:cNvSpPr txBox="1"/>
          <p:nvPr/>
        </p:nvSpPr>
        <p:spPr>
          <a:xfrm>
            <a:off x="873449" y="1795076"/>
            <a:ext cx="10963239" cy="52937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Tina also asked her colleagues to carry out an appraisal. Look at the example results in the</a:t>
            </a:r>
            <a:r>
              <a:rPr lang="en-GB" sz="3200" b="1" dirty="0">
                <a:solidFill>
                  <a:srgbClr val="EEB19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3200" b="1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PD1 Week 4 – Peer Appraisal – Tina Example</a:t>
            </a:r>
            <a:r>
              <a:rPr lang="en-GB" sz="3200" b="1" dirty="0">
                <a:solidFill>
                  <a:srgbClr val="EEB19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document and answer the questions below:</a:t>
            </a:r>
          </a:p>
          <a:p>
            <a:endParaRPr 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200" dirty="0">
                <a:latin typeface="Calibri" panose="020F0502020204030204" pitchFamily="34" charset="0"/>
                <a:cs typeface="Calibri" panose="020F0502020204030204" pitchFamily="34" charset="0"/>
              </a:rPr>
              <a:t>Do you think her line manager’s appraisal reflects the way she prioritised her strengths and weaknesses in her profile and self-evaluation? How so?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GB" sz="15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200" dirty="0">
                <a:latin typeface="Calibri" panose="020F0502020204030204" pitchFamily="34" charset="0"/>
                <a:cs typeface="Calibri" panose="020F0502020204030204" pitchFamily="34" charset="0"/>
              </a:rPr>
              <a:t>What could she do to improve on the weaknesses her boss identified at work?</a:t>
            </a:r>
          </a:p>
          <a:p>
            <a:pPr marL="44450"/>
            <a:endParaRPr lang="en-GB" sz="3500" b="1" dirty="0">
              <a:solidFill>
                <a:schemeClr val="accent6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05029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nds moving forward">
            <a:extLst>
              <a:ext uri="{FF2B5EF4-FFF2-40B4-BE49-F238E27FC236}">
                <a16:creationId xmlns:a16="http://schemas.microsoft.com/office/drawing/2014/main" id="{2C25C873-F59A-7B40-B92E-29F6CD4308E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6928" b="1692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825645A-ED8A-4E02-A406-CC04B5395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B8330D1-076F-4893-B5F9-3F2FD6C3A3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427"/>
          <a:stretch/>
        </p:blipFill>
        <p:spPr>
          <a:xfrm>
            <a:off x="5147732" y="93132"/>
            <a:ext cx="7044267" cy="6764867"/>
          </a:xfrm>
          <a:prstGeom prst="rect">
            <a:avLst/>
          </a:prstGeom>
        </p:spPr>
      </p:pic>
      <p:sp>
        <p:nvSpPr>
          <p:cNvPr id="21" name="Freeform 5">
            <a:extLst>
              <a:ext uri="{FF2B5EF4-FFF2-40B4-BE49-F238E27FC236}">
                <a16:creationId xmlns:a16="http://schemas.microsoft.com/office/drawing/2014/main" id="{3B066204-32D1-4415-B01F-997B078AA8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5827529" y="660400"/>
            <a:ext cx="6381405" cy="6214533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tx2">
              <a:alpha val="7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E1DC80-7DEF-D94E-9B39-F463914067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46333" y="2032000"/>
            <a:ext cx="4513792" cy="2819398"/>
          </a:xfrm>
        </p:spPr>
        <p:txBody>
          <a:bodyPr>
            <a:normAutofit fontScale="90000"/>
          </a:bodyPr>
          <a:lstStyle/>
          <a:p>
            <a:r>
              <a:rPr lang="en-GB" dirty="0">
                <a:solidFill>
                  <a:schemeClr val="bg2">
                    <a:lumMod val="75000"/>
                  </a:schemeClr>
                </a:solidFill>
              </a:rPr>
              <a:t>IDENTIFYING your own Strengths and weaknesses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6174AE26-44B8-4647-A560-43C86BBF15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5143" y="170918"/>
            <a:ext cx="728306" cy="480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5551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04C7E"/>
      </a:dk2>
      <a:lt2>
        <a:srgbClr val="EBEBEB"/>
      </a:lt2>
      <a:accent1>
        <a:srgbClr val="94CE67"/>
      </a:accent1>
      <a:accent2>
        <a:srgbClr val="49D1CD"/>
      </a:accent2>
      <a:accent3>
        <a:srgbClr val="61A5D6"/>
      </a:accent3>
      <a:accent4>
        <a:srgbClr val="9D8CD3"/>
      </a:accent4>
      <a:accent5>
        <a:srgbClr val="E45C8A"/>
      </a:accent5>
      <a:accent6>
        <a:srgbClr val="F98C61"/>
      </a:accent6>
      <a:hlink>
        <a:srgbClr val="AAF172"/>
      </a:hlink>
      <a:folHlink>
        <a:srgbClr val="E7F19A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E44E6A2F-09CD-4BE0-B42D-107FF03CEED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{79437FF1-848F-D445-834A-9CE71C04F337}tf10001058</Template>
  <TotalTime>40782</TotalTime>
  <Words>1098</Words>
  <Application>Microsoft Macintosh PowerPoint</Application>
  <PresentationFormat>Widescreen</PresentationFormat>
  <Paragraphs>110</Paragraphs>
  <Slides>27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Arial</vt:lpstr>
      <vt:lpstr>Calibri</vt:lpstr>
      <vt:lpstr>Calibri Light</vt:lpstr>
      <vt:lpstr>Celestial</vt:lpstr>
      <vt:lpstr>Professional Development Skills 1   Week 4 – Station 4: Narrowing down</vt:lpstr>
      <vt:lpstr>Week 4 - In Today’s class</vt:lpstr>
      <vt:lpstr>Homework review</vt:lpstr>
      <vt:lpstr>Homework Review</vt:lpstr>
      <vt:lpstr>IDENTIFYING Strengths and weaknesses</vt:lpstr>
      <vt:lpstr>Introducing strengths 1</vt:lpstr>
      <vt:lpstr>Identifying strengths and weaknesses 1</vt:lpstr>
      <vt:lpstr>Identifying strengths and Weaknesses – Peer Appraisal</vt:lpstr>
      <vt:lpstr>IDENTIFYING your own Strengths and weaknesses</vt:lpstr>
      <vt:lpstr>Identifying your own strengths and Weaknesses 1</vt:lpstr>
      <vt:lpstr>Identifying your own strengths and Weaknesses 2</vt:lpstr>
      <vt:lpstr>Identifying your own strengths and Weaknesses 3</vt:lpstr>
      <vt:lpstr>Talking about your strengths</vt:lpstr>
      <vt:lpstr>Talking about your strengths 1</vt:lpstr>
      <vt:lpstr>Talking about your strengths 2</vt:lpstr>
      <vt:lpstr>Any questions?</vt:lpstr>
      <vt:lpstr>BREAK TIME</vt:lpstr>
      <vt:lpstr>Navigating career zone</vt:lpstr>
      <vt:lpstr>Exploring Career zone I</vt:lpstr>
      <vt:lpstr>Exploring Career zone II</vt:lpstr>
      <vt:lpstr>Exploring Career zone III – EXTENSION ACTIVITY</vt:lpstr>
      <vt:lpstr>Any questions?</vt:lpstr>
      <vt:lpstr>Summary</vt:lpstr>
      <vt:lpstr>SUMMARY</vt:lpstr>
      <vt:lpstr>Homework</vt:lpstr>
      <vt:lpstr>HOMEWORK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Kenz M BC</dc:creator>
  <cp:lastModifiedBy>Kenz M BC</cp:lastModifiedBy>
  <cp:revision>137</cp:revision>
  <dcterms:created xsi:type="dcterms:W3CDTF">2022-06-22T16:50:06Z</dcterms:created>
  <dcterms:modified xsi:type="dcterms:W3CDTF">2023-02-06T12:12:15Z</dcterms:modified>
</cp:coreProperties>
</file>